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92" r:id="rId4"/>
    <p:sldId id="287" r:id="rId5"/>
    <p:sldId id="288" r:id="rId6"/>
    <p:sldId id="278" r:id="rId7"/>
    <p:sldId id="258" r:id="rId8"/>
    <p:sldId id="259" r:id="rId9"/>
    <p:sldId id="274" r:id="rId10"/>
    <p:sldId id="280" r:id="rId11"/>
    <p:sldId id="275" r:id="rId12"/>
    <p:sldId id="279" r:id="rId13"/>
    <p:sldId id="262" r:id="rId14"/>
    <p:sldId id="276" r:id="rId15"/>
    <p:sldId id="281" r:id="rId16"/>
    <p:sldId id="264" r:id="rId17"/>
    <p:sldId id="263" r:id="rId18"/>
    <p:sldId id="265" r:id="rId19"/>
    <p:sldId id="266" r:id="rId20"/>
    <p:sldId id="277" r:id="rId21"/>
    <p:sldId id="268" r:id="rId22"/>
    <p:sldId id="289" r:id="rId23"/>
    <p:sldId id="291" r:id="rId24"/>
    <p:sldId id="290" r:id="rId25"/>
    <p:sldId id="284" r:id="rId26"/>
    <p:sldId id="282" r:id="rId27"/>
    <p:sldId id="283" r:id="rId28"/>
    <p:sldId id="285" r:id="rId29"/>
    <p:sldId id="270" r:id="rId30"/>
    <p:sldId id="27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85"/>
    <a:srgbClr val="D8A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 snapToObjects="1" showGuides="1">
      <p:cViewPr varScale="1">
        <p:scale>
          <a:sx n="65" d="100"/>
          <a:sy n="65" d="100"/>
        </p:scale>
        <p:origin x="1308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A7066-C898-4C82-9E96-40948AB8FD1E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5A2A0-D1D3-4A9E-86C5-A09B21BFB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6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20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848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70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98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2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84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8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80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32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21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09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44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34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74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91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77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1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95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75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6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54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48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7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6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07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43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05A2A0-D1D3-4A9E-86C5-A09B21BFB8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3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20" y="2279035"/>
            <a:ext cx="6809780" cy="1470025"/>
          </a:xfrm>
        </p:spPr>
        <p:txBody>
          <a:bodyPr/>
          <a:lstStyle>
            <a:lvl1pPr algn="l">
              <a:defRPr>
                <a:solidFill>
                  <a:srgbClr val="D8A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20" y="4034810"/>
            <a:ext cx="612398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8518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09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2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6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71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14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6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46F7C92-B666-BE4A-87BA-E45BF689715D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E9C67AB-B614-C742-93A2-1DCA2D6D2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2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128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179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0046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4.emf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25.emf"/><Relationship Id="rId9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6749#section-10.1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74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d.net/specs/openid-connect-core-1_0-fina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ralivp/Auto-Signin-script-for-ADF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ctive-directory/connect/active-directory-aadconnectfed-whati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facebook.com/docs/workplace/authentication/sso/#adfs" TargetMode="External"/><Relationship Id="rId5" Type="http://schemas.openxmlformats.org/officeDocument/2006/relationships/hyperlink" Target="https://developer.salesforce.com/page/Single_Sign-On_with_Force.com_and_Microsoft_Active_Directory_Federation_Services" TargetMode="External"/><Relationship Id="rId4" Type="http://schemas.openxmlformats.org/officeDocument/2006/relationships/hyperlink" Target="https://aws.amazon.com/blogs/security/enabling-federation-to-aws-using-windows-active-directory-adfs-and-saml-2-0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Federated Login CSRF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Murali Vadakke Puthanveetil</a:t>
            </a:r>
          </a:p>
          <a:p>
            <a:r>
              <a:rPr lang="en-US" sz="2800" dirty="0"/>
              <a:t>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097BA-4BA0-415E-9206-B70C9E2D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CSRF Risk in OAuth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74F5B-8F62-4135-BB06-396C0E4C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58" y="4365259"/>
            <a:ext cx="1631381" cy="1357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EA41FE-3395-45DA-BDD7-926E739F2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876" y="3346794"/>
            <a:ext cx="849881" cy="10352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5E953F-2B70-413C-A867-D104A769C6E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99107" y="3864428"/>
            <a:ext cx="1231769" cy="917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128256-DE77-44AF-A963-D2A0FE1A516D}"/>
              </a:ext>
            </a:extLst>
          </p:cNvPr>
          <p:cNvSpPr txBox="1"/>
          <p:nvPr/>
        </p:nvSpPr>
        <p:spPr>
          <a:xfrm rot="19448324">
            <a:off x="703786" y="3924193"/>
            <a:ext cx="1265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 Initiate Connect </a:t>
            </a:r>
          </a:p>
          <a:p>
            <a:r>
              <a:rPr lang="en-US" sz="1100" dirty="0"/>
              <a:t>Social Profile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CDF40B-51AD-4E92-93D0-6B747D3E910F}"/>
              </a:ext>
            </a:extLst>
          </p:cNvPr>
          <p:cNvCxnSpPr>
            <a:cxnSpLocks/>
          </p:cNvCxnSpPr>
          <p:nvPr/>
        </p:nvCxnSpPr>
        <p:spPr>
          <a:xfrm flipV="1">
            <a:off x="2133600" y="1652748"/>
            <a:ext cx="1698171" cy="1664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220E4A-C357-4F18-B43C-6DDC88445E69}"/>
              </a:ext>
            </a:extLst>
          </p:cNvPr>
          <p:cNvSpPr txBox="1"/>
          <p:nvPr/>
        </p:nvSpPr>
        <p:spPr>
          <a:xfrm rot="18969111">
            <a:off x="2067453" y="2197412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2. Request Connect </a:t>
            </a:r>
          </a:p>
          <a:p>
            <a:r>
              <a:rPr lang="en-US" sz="1100" dirty="0"/>
              <a:t>Social Profile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7106C9-7274-47D7-BAD8-C7BD9D1AEB3C}"/>
              </a:ext>
            </a:extLst>
          </p:cNvPr>
          <p:cNvCxnSpPr>
            <a:cxnSpLocks/>
          </p:cNvCxnSpPr>
          <p:nvPr/>
        </p:nvCxnSpPr>
        <p:spPr>
          <a:xfrm flipH="1">
            <a:off x="2447492" y="1941639"/>
            <a:ext cx="1454331" cy="1419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F9432E-2B1E-4EF3-BF15-96069B0D8765}"/>
              </a:ext>
            </a:extLst>
          </p:cNvPr>
          <p:cNvSpPr txBox="1"/>
          <p:nvPr/>
        </p:nvSpPr>
        <p:spPr>
          <a:xfrm rot="19016117">
            <a:off x="2210878" y="2555565"/>
            <a:ext cx="1628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Initiate OAuth Consent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23FF16-FB6A-4AB5-817D-07773584A9C1}"/>
              </a:ext>
            </a:extLst>
          </p:cNvPr>
          <p:cNvCxnSpPr>
            <a:cxnSpLocks/>
          </p:cNvCxnSpPr>
          <p:nvPr/>
        </p:nvCxnSpPr>
        <p:spPr>
          <a:xfrm flipV="1">
            <a:off x="1002586" y="4005225"/>
            <a:ext cx="1188580" cy="891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6D057B-2459-4CE2-9FA5-D3641C1948A9}"/>
              </a:ext>
            </a:extLst>
          </p:cNvPr>
          <p:cNvSpPr txBox="1"/>
          <p:nvPr/>
        </p:nvSpPr>
        <p:spPr>
          <a:xfrm rot="19443043">
            <a:off x="986415" y="4446625"/>
            <a:ext cx="1460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4. Provide Consent</a:t>
            </a:r>
          </a:p>
          <a:p>
            <a:r>
              <a:rPr lang="en-US" sz="1100" dirty="0"/>
              <a:t>to access social profile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F279B9-F10B-4253-BDF2-28A2832F369B}"/>
              </a:ext>
            </a:extLst>
          </p:cNvPr>
          <p:cNvCxnSpPr>
            <a:cxnSpLocks/>
          </p:cNvCxnSpPr>
          <p:nvPr/>
        </p:nvCxnSpPr>
        <p:spPr>
          <a:xfrm>
            <a:off x="3043455" y="3917798"/>
            <a:ext cx="2034268" cy="73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508C4A-D863-4B31-8911-B1072B3F9CD5}"/>
              </a:ext>
            </a:extLst>
          </p:cNvPr>
          <p:cNvSpPr txBox="1"/>
          <p:nvPr/>
        </p:nvSpPr>
        <p:spPr>
          <a:xfrm rot="1181976">
            <a:off x="3499142" y="3868270"/>
            <a:ext cx="110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5. Authorization</a:t>
            </a:r>
          </a:p>
          <a:p>
            <a:r>
              <a:rPr lang="en-US" sz="1100" dirty="0"/>
              <a:t>Request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25BDE52-1449-4FCA-AF1B-7A36A16D9B25}"/>
              </a:ext>
            </a:extLst>
          </p:cNvPr>
          <p:cNvCxnSpPr>
            <a:cxnSpLocks/>
          </p:cNvCxnSpPr>
          <p:nvPr/>
        </p:nvCxnSpPr>
        <p:spPr>
          <a:xfrm flipH="1" flipV="1">
            <a:off x="2889966" y="4050137"/>
            <a:ext cx="1987194" cy="73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260FCC4-C84F-42B8-8F5A-B9A0308EB8F4}"/>
              </a:ext>
            </a:extLst>
          </p:cNvPr>
          <p:cNvSpPr txBox="1"/>
          <p:nvPr/>
        </p:nvSpPr>
        <p:spPr>
          <a:xfrm rot="1211706">
            <a:off x="3363950" y="442087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 </a:t>
            </a:r>
            <a:r>
              <a:rPr lang="en-US" sz="1100" dirty="0" err="1"/>
              <a:t>AuthCode</a:t>
            </a:r>
            <a:endParaRPr lang="en-US" sz="11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75BFDCB-2561-4196-AE70-84B6104D8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355" y="1408190"/>
            <a:ext cx="2334736" cy="192989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687A91C-B9B9-4ABF-833F-0CCDB4F40D1E}"/>
              </a:ext>
            </a:extLst>
          </p:cNvPr>
          <p:cNvSpPr txBox="1"/>
          <p:nvPr/>
        </p:nvSpPr>
        <p:spPr>
          <a:xfrm>
            <a:off x="466869" y="1059523"/>
            <a:ext cx="723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 follows steps 1 to 6 to get an </a:t>
            </a:r>
            <a:r>
              <a:rPr lang="en-US" dirty="0" err="1"/>
              <a:t>AuthCode</a:t>
            </a:r>
            <a:r>
              <a:rPr lang="en-US" dirty="0"/>
              <a:t> for Attacker’s Social Profile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12D360-3539-4B09-9CF8-6C4B446A2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021" y="4684801"/>
            <a:ext cx="722888" cy="9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63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E1E7-0659-4E98-9AF1-4751BF20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CSRF Risk in OAuth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DE602-0CA2-48C3-94AC-27BF1DAA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936" y="3864053"/>
            <a:ext cx="1631381" cy="135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048D4-D979-4E29-8C7C-376918C7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980" y="2334932"/>
            <a:ext cx="2100281" cy="1357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BE65F-0356-490A-943F-B6D636B3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779" y="2998370"/>
            <a:ext cx="849881" cy="103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1FBDF-27CC-4E56-92C7-3FE3AFC5E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84" y="4047842"/>
            <a:ext cx="683813" cy="996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589D99-FC72-43D4-8BF2-253D80E8C60B}"/>
              </a:ext>
            </a:extLst>
          </p:cNvPr>
          <p:cNvCxnSpPr>
            <a:cxnSpLocks/>
          </p:cNvCxnSpPr>
          <p:nvPr/>
        </p:nvCxnSpPr>
        <p:spPr>
          <a:xfrm flipV="1">
            <a:off x="1114397" y="3737856"/>
            <a:ext cx="761202" cy="64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D5B22-17DC-44B5-941C-3BCE74AF198E}"/>
              </a:ext>
            </a:extLst>
          </p:cNvPr>
          <p:cNvCxnSpPr>
            <a:cxnSpLocks/>
          </p:cNvCxnSpPr>
          <p:nvPr/>
        </p:nvCxnSpPr>
        <p:spPr>
          <a:xfrm flipV="1">
            <a:off x="2691434" y="2567083"/>
            <a:ext cx="1157816" cy="623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E58F37-A161-45E9-93DC-B0D1E9C23AC7}"/>
              </a:ext>
            </a:extLst>
          </p:cNvPr>
          <p:cNvSpPr txBox="1"/>
          <p:nvPr/>
        </p:nvSpPr>
        <p:spPr>
          <a:xfrm rot="19887030">
            <a:off x="2690771" y="2868088"/>
            <a:ext cx="136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302 Redirect with </a:t>
            </a:r>
          </a:p>
          <a:p>
            <a:r>
              <a:rPr lang="en-US" sz="1100" dirty="0"/>
              <a:t>Attacker’s </a:t>
            </a:r>
            <a:r>
              <a:rPr lang="en-US" sz="1100" dirty="0" err="1"/>
              <a:t>AuthCode</a:t>
            </a:r>
            <a:endParaRPr lang="en-US" sz="11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9AC7AD-8009-4815-B9ED-A2C27FA6C287}"/>
              </a:ext>
            </a:extLst>
          </p:cNvPr>
          <p:cNvCxnSpPr>
            <a:cxnSpLocks/>
          </p:cNvCxnSpPr>
          <p:nvPr/>
        </p:nvCxnSpPr>
        <p:spPr>
          <a:xfrm>
            <a:off x="4917723" y="2801499"/>
            <a:ext cx="1229213" cy="15805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D79796-53E0-40CE-8228-0B9CF71CC98B}"/>
              </a:ext>
            </a:extLst>
          </p:cNvPr>
          <p:cNvSpPr txBox="1"/>
          <p:nvPr/>
        </p:nvSpPr>
        <p:spPr>
          <a:xfrm rot="3202392">
            <a:off x="4551439" y="3443713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4. </a:t>
            </a:r>
            <a:r>
              <a:rPr lang="en-US" sz="1100" dirty="0" err="1"/>
              <a:t>AuthCode</a:t>
            </a:r>
            <a:r>
              <a:rPr lang="en-US" sz="1100" dirty="0"/>
              <a:t>, </a:t>
            </a:r>
            <a:r>
              <a:rPr lang="en-US" sz="1100" dirty="0" err="1"/>
              <a:t>ClientID</a:t>
            </a:r>
            <a:r>
              <a:rPr lang="en-US" sz="1100" dirty="0"/>
              <a:t>, Client Secret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F2A420-996F-4F3C-890D-954C4B1E3E3E}"/>
              </a:ext>
            </a:extLst>
          </p:cNvPr>
          <p:cNvCxnSpPr>
            <a:cxnSpLocks/>
          </p:cNvCxnSpPr>
          <p:nvPr/>
        </p:nvCxnSpPr>
        <p:spPr>
          <a:xfrm flipH="1" flipV="1">
            <a:off x="5158791" y="2590090"/>
            <a:ext cx="1561450" cy="13032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094777-0976-4AC0-9ACB-B8DC25E19818}"/>
              </a:ext>
            </a:extLst>
          </p:cNvPr>
          <p:cNvSpPr txBox="1"/>
          <p:nvPr/>
        </p:nvSpPr>
        <p:spPr>
          <a:xfrm rot="2391091">
            <a:off x="4897235" y="2878309"/>
            <a:ext cx="24994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5. Access/Refresh Tokens-</a:t>
            </a:r>
          </a:p>
          <a:p>
            <a:r>
              <a:rPr lang="en-US" sz="1100" dirty="0"/>
              <a:t>Links Current Session With these tokens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DC6D1E-FB03-4E45-A513-17C8F3D53CA3}"/>
              </a:ext>
            </a:extLst>
          </p:cNvPr>
          <p:cNvCxnSpPr>
            <a:cxnSpLocks/>
          </p:cNvCxnSpPr>
          <p:nvPr/>
        </p:nvCxnSpPr>
        <p:spPr>
          <a:xfrm>
            <a:off x="5158791" y="1925315"/>
            <a:ext cx="2073092" cy="7662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4F721A-07F4-4D35-81D7-46DBD801E8D3}"/>
              </a:ext>
            </a:extLst>
          </p:cNvPr>
          <p:cNvSpPr txBox="1"/>
          <p:nvPr/>
        </p:nvSpPr>
        <p:spPr>
          <a:xfrm rot="1214658">
            <a:off x="5596654" y="1889300"/>
            <a:ext cx="1555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 Make Requests with </a:t>
            </a:r>
          </a:p>
          <a:p>
            <a:r>
              <a:rPr lang="en-US" sz="1100" dirty="0"/>
              <a:t>Attacker’s Access Token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B08FD-C95E-4C7D-BD82-C47DD20B48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55" y="1570883"/>
            <a:ext cx="722888" cy="99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F7035-1C37-4628-8B9B-38E274013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3" y="2865648"/>
            <a:ext cx="650495" cy="65035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26D1E0-60D6-4E7A-B6D9-6372F309C113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772491" y="2567083"/>
            <a:ext cx="11608" cy="1480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A7926A-DB94-4128-BB5B-7D2C4DA016AE}"/>
              </a:ext>
            </a:extLst>
          </p:cNvPr>
          <p:cNvSpPr txBox="1"/>
          <p:nvPr/>
        </p:nvSpPr>
        <p:spPr>
          <a:xfrm rot="16200000">
            <a:off x="268641" y="2927108"/>
            <a:ext cx="1501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Email’s a link with Attacker’s </a:t>
            </a:r>
            <a:r>
              <a:rPr lang="en-US" sz="1100" dirty="0" err="1"/>
              <a:t>AuthCode</a:t>
            </a:r>
            <a:endParaRPr 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FA059A-D331-47B8-847A-D0F1EF5093CE}"/>
              </a:ext>
            </a:extLst>
          </p:cNvPr>
          <p:cNvSpPr txBox="1"/>
          <p:nvPr/>
        </p:nvSpPr>
        <p:spPr>
          <a:xfrm rot="19183346">
            <a:off x="957628" y="4077045"/>
            <a:ext cx="1501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Click’s On Link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CBCEF1-BDE9-4B3C-B989-F8F38CE3E8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5724" y="1834999"/>
            <a:ext cx="2525898" cy="20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55" grpId="0"/>
      <p:bldP spid="59" grpId="0"/>
      <p:bldP spid="36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F3A6-3685-46F4-AF9A-75264823E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State parameter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5B94-985E-45BA-9C25-318475BC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en-US" i="1" dirty="0"/>
              <a:t>state – RECOMMENDED. An opaque value used by the client to maintain state between the request and callback.  The authorization server includes this value when redirecting the user-agent back to the client.  The parameter SHOULD be used for preventing cross-site request forgery as described in </a:t>
            </a:r>
            <a:r>
              <a:rPr lang="en-US" i="1" dirty="0">
                <a:hlinkClick r:id="rId3"/>
              </a:rPr>
              <a:t>Section 10.12.</a:t>
            </a:r>
            <a:r>
              <a:rPr lang="en-US" dirty="0"/>
              <a:t>”</a:t>
            </a:r>
          </a:p>
          <a:p>
            <a:r>
              <a:rPr lang="en-US" dirty="0"/>
              <a:t>The mitigation for this attack scenario is to </a:t>
            </a:r>
            <a:r>
              <a:rPr lang="en-US" dirty="0">
                <a:highlight>
                  <a:srgbClr val="FFFF00"/>
                </a:highlight>
              </a:rPr>
              <a:t>ALWAYS</a:t>
            </a:r>
            <a:r>
              <a:rPr lang="en-US" dirty="0"/>
              <a:t> implement this RECOMMENDED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5A3B68-3C1F-475E-BBF7-801C0C170836}"/>
              </a:ext>
            </a:extLst>
          </p:cNvPr>
          <p:cNvSpPr txBox="1">
            <a:spLocks/>
          </p:cNvSpPr>
          <p:nvPr/>
        </p:nvSpPr>
        <p:spPr>
          <a:xfrm>
            <a:off x="285260" y="5525752"/>
            <a:ext cx="8229600" cy="3077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Reference: </a:t>
            </a:r>
            <a:r>
              <a:rPr lang="en-US" sz="1400" dirty="0">
                <a:hlinkClick r:id="rId4"/>
              </a:rPr>
              <a:t>https://tools.ietf.org/html/rfc6749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424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E2DD-FCA7-47A6-B383-7E40F73C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OpenID connect login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EE744-8861-45E4-8D1E-6F9EC3D37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82038"/>
            <a:ext cx="683813" cy="99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ECF24D-482F-472A-8CF5-881F6F2B7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89" y="3258377"/>
            <a:ext cx="849881" cy="1035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CE7E01-B70F-4FE9-9CD6-B2DEF102A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086" y="3222171"/>
            <a:ext cx="1797333" cy="10714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3AA02-D580-4596-9B1F-A9BD5CA5B55E}"/>
              </a:ext>
            </a:extLst>
          </p:cNvPr>
          <p:cNvCxnSpPr>
            <a:cxnSpLocks/>
          </p:cNvCxnSpPr>
          <p:nvPr/>
        </p:nvCxnSpPr>
        <p:spPr>
          <a:xfrm flipV="1">
            <a:off x="1018603" y="3997234"/>
            <a:ext cx="862448" cy="78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59B341-AC7D-4F94-8D45-DC14DDCC4402}"/>
              </a:ext>
            </a:extLst>
          </p:cNvPr>
          <p:cNvSpPr txBox="1"/>
          <p:nvPr/>
        </p:nvSpPr>
        <p:spPr>
          <a:xfrm rot="19073468">
            <a:off x="560206" y="4162839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 Access Business App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F9621B-A3BB-4B1C-AA26-6A170893E200}"/>
              </a:ext>
            </a:extLst>
          </p:cNvPr>
          <p:cNvCxnSpPr>
            <a:cxnSpLocks/>
          </p:cNvCxnSpPr>
          <p:nvPr/>
        </p:nvCxnSpPr>
        <p:spPr>
          <a:xfrm flipV="1">
            <a:off x="2111529" y="1312594"/>
            <a:ext cx="3572681" cy="1909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0E5A453-71C5-4F74-91CE-BBDCC9BD6E7A}"/>
              </a:ext>
            </a:extLst>
          </p:cNvPr>
          <p:cNvSpPr txBox="1"/>
          <p:nvPr/>
        </p:nvSpPr>
        <p:spPr>
          <a:xfrm rot="20200235">
            <a:off x="2695334" y="2104798"/>
            <a:ext cx="1765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2. Navigate to Business App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C04AD0-BDFA-4567-8D0A-0736240ECF09}"/>
              </a:ext>
            </a:extLst>
          </p:cNvPr>
          <p:cNvCxnSpPr>
            <a:cxnSpLocks/>
          </p:cNvCxnSpPr>
          <p:nvPr/>
        </p:nvCxnSpPr>
        <p:spPr>
          <a:xfrm flipH="1">
            <a:off x="2490652" y="1554110"/>
            <a:ext cx="3145771" cy="1668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9E9BEF5-EC84-4721-93AF-F6E8606508EB}"/>
              </a:ext>
            </a:extLst>
          </p:cNvPr>
          <p:cNvSpPr txBox="1"/>
          <p:nvPr/>
        </p:nvSpPr>
        <p:spPr>
          <a:xfrm rot="19890119">
            <a:off x="3454563" y="2342873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401 Unauthorized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922BFF-A6A6-4F41-8C67-628DB4B763C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93670" y="3580103"/>
            <a:ext cx="4155770" cy="19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41EAD9-3A87-4FDE-89FD-3051116370B9}"/>
              </a:ext>
            </a:extLst>
          </p:cNvPr>
          <p:cNvSpPr txBox="1"/>
          <p:nvPr/>
        </p:nvSpPr>
        <p:spPr>
          <a:xfrm rot="21446880">
            <a:off x="3071826" y="3473136"/>
            <a:ext cx="3453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4. 302 Redirect with </a:t>
            </a:r>
            <a:r>
              <a:rPr lang="en-US" sz="1100" dirty="0" err="1"/>
              <a:t>ClientID</a:t>
            </a:r>
            <a:r>
              <a:rPr lang="en-US" sz="1100" dirty="0"/>
              <a:t> and registered redirect URL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B48DB8-157E-4597-925D-ABD33D54512C}"/>
              </a:ext>
            </a:extLst>
          </p:cNvPr>
          <p:cNvCxnSpPr>
            <a:cxnSpLocks/>
          </p:cNvCxnSpPr>
          <p:nvPr/>
        </p:nvCxnSpPr>
        <p:spPr>
          <a:xfrm flipV="1">
            <a:off x="1171003" y="3856528"/>
            <a:ext cx="5569431" cy="1331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C2D683A-0214-468C-9121-5B739F0CFB9B}"/>
              </a:ext>
            </a:extLst>
          </p:cNvPr>
          <p:cNvSpPr txBox="1"/>
          <p:nvPr/>
        </p:nvSpPr>
        <p:spPr>
          <a:xfrm rot="20829423">
            <a:off x="2901138" y="4568241"/>
            <a:ext cx="1856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5. Login with user credentials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493753-BF99-4317-8DC0-C66FEAB17D29}"/>
              </a:ext>
            </a:extLst>
          </p:cNvPr>
          <p:cNvCxnSpPr>
            <a:cxnSpLocks/>
          </p:cNvCxnSpPr>
          <p:nvPr/>
        </p:nvCxnSpPr>
        <p:spPr>
          <a:xfrm flipH="1">
            <a:off x="2793671" y="3795566"/>
            <a:ext cx="4009501" cy="109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5527C87-DE67-42B7-B11B-8D41E631ACC3}"/>
              </a:ext>
            </a:extLst>
          </p:cNvPr>
          <p:cNvSpPr txBox="1"/>
          <p:nvPr/>
        </p:nvSpPr>
        <p:spPr>
          <a:xfrm rot="21448911">
            <a:off x="4151841" y="385719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 ID Token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6ADE262-7D5B-419C-834A-D72191D337BC}"/>
              </a:ext>
            </a:extLst>
          </p:cNvPr>
          <p:cNvCxnSpPr>
            <a:cxnSpLocks/>
          </p:cNvCxnSpPr>
          <p:nvPr/>
        </p:nvCxnSpPr>
        <p:spPr>
          <a:xfrm flipV="1">
            <a:off x="2819796" y="1909797"/>
            <a:ext cx="2906631" cy="1421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DD535A0-3A38-4B54-BF6D-3CF2715735C7}"/>
              </a:ext>
            </a:extLst>
          </p:cNvPr>
          <p:cNvSpPr txBox="1"/>
          <p:nvPr/>
        </p:nvSpPr>
        <p:spPr>
          <a:xfrm rot="20028668">
            <a:off x="3482377" y="2547849"/>
            <a:ext cx="19143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7. 302 Redirect to </a:t>
            </a:r>
            <a:r>
              <a:rPr lang="en-US" sz="1100" dirty="0" err="1"/>
              <a:t>redirectURL</a:t>
            </a:r>
            <a:endParaRPr lang="en-US" sz="1100" dirty="0"/>
          </a:p>
          <a:p>
            <a:r>
              <a:rPr lang="en-US" sz="1100" dirty="0"/>
              <a:t> with </a:t>
            </a:r>
            <a:r>
              <a:rPr lang="en-US" sz="1100" dirty="0" err="1"/>
              <a:t>IDToken</a:t>
            </a:r>
            <a:endParaRPr lang="en-US" sz="11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F6990A5-95A0-4E87-B543-5EA4AAED277E}"/>
              </a:ext>
            </a:extLst>
          </p:cNvPr>
          <p:cNvCxnSpPr>
            <a:cxnSpLocks/>
          </p:cNvCxnSpPr>
          <p:nvPr/>
        </p:nvCxnSpPr>
        <p:spPr>
          <a:xfrm flipH="1">
            <a:off x="2895286" y="2218294"/>
            <a:ext cx="3237281" cy="1471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73650D2-498A-47B3-BC39-331F97AC3D00}"/>
              </a:ext>
            </a:extLst>
          </p:cNvPr>
          <p:cNvSpPr txBox="1"/>
          <p:nvPr/>
        </p:nvSpPr>
        <p:spPr>
          <a:xfrm rot="20028668">
            <a:off x="3663586" y="2876149"/>
            <a:ext cx="20297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7. Business App verifies </a:t>
            </a:r>
            <a:r>
              <a:rPr lang="en-US" sz="1100" dirty="0" err="1"/>
              <a:t>IDToken</a:t>
            </a:r>
            <a:endParaRPr lang="en-US" sz="1100" dirty="0"/>
          </a:p>
          <a:p>
            <a:pPr algn="ctr"/>
            <a:r>
              <a:rPr lang="en-US" sz="1100" dirty="0"/>
              <a:t>and creates a session cookie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B136FA0-7166-4B9B-95A6-8CC69416B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640" y="1055441"/>
            <a:ext cx="2823915" cy="23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5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25" grpId="0"/>
      <p:bldP spid="28" grpId="0"/>
      <p:bldP spid="33" grpId="0"/>
      <p:bldP spid="48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E1E7-0659-4E98-9AF1-4751BF20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Known CSRF Risk in OpenID Connect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B08FD-C95E-4C7D-BD82-C47DD20B4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29" y="4782038"/>
            <a:ext cx="722888" cy="99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E4E79-EDAE-481C-A3DF-EB3150FDC1E1}"/>
              </a:ext>
            </a:extLst>
          </p:cNvPr>
          <p:cNvSpPr txBox="1"/>
          <p:nvPr/>
        </p:nvSpPr>
        <p:spPr>
          <a:xfrm>
            <a:off x="466869" y="1059523"/>
            <a:ext cx="567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Attacker follows steps 1 to 6 to get Attacker’s Own </a:t>
            </a:r>
            <a:r>
              <a:rPr lang="en-US" dirty="0" err="1"/>
              <a:t>IDToken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F5130A-7BAE-440B-B466-565B6F5C1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789" y="3258377"/>
            <a:ext cx="849881" cy="10352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82C41C-C6DE-4CA2-AD63-109276CB1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086" y="3222171"/>
            <a:ext cx="1797333" cy="107147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CB422F-7837-46AE-A51A-FCF926788FFD}"/>
              </a:ext>
            </a:extLst>
          </p:cNvPr>
          <p:cNvCxnSpPr>
            <a:cxnSpLocks/>
          </p:cNvCxnSpPr>
          <p:nvPr/>
        </p:nvCxnSpPr>
        <p:spPr>
          <a:xfrm flipV="1">
            <a:off x="1018603" y="3997234"/>
            <a:ext cx="862448" cy="784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1073059-8E9C-4D25-A5F7-ACA0E9443FF0}"/>
              </a:ext>
            </a:extLst>
          </p:cNvPr>
          <p:cNvSpPr txBox="1"/>
          <p:nvPr/>
        </p:nvSpPr>
        <p:spPr>
          <a:xfrm rot="19073468">
            <a:off x="560206" y="4162839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 Access Business App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B642B2B-C5F3-42FC-8629-6522FBAC6ECB}"/>
              </a:ext>
            </a:extLst>
          </p:cNvPr>
          <p:cNvCxnSpPr>
            <a:cxnSpLocks/>
          </p:cNvCxnSpPr>
          <p:nvPr/>
        </p:nvCxnSpPr>
        <p:spPr>
          <a:xfrm flipV="1">
            <a:off x="2111529" y="1312594"/>
            <a:ext cx="3572681" cy="1909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0F792EA-AA57-4672-9ED3-512B2832B3C1}"/>
              </a:ext>
            </a:extLst>
          </p:cNvPr>
          <p:cNvSpPr txBox="1"/>
          <p:nvPr/>
        </p:nvSpPr>
        <p:spPr>
          <a:xfrm rot="20200235">
            <a:off x="2695334" y="2104798"/>
            <a:ext cx="17652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2. Navigate to Business App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A1FCB8-9B95-4510-B586-5C0E9121E39C}"/>
              </a:ext>
            </a:extLst>
          </p:cNvPr>
          <p:cNvCxnSpPr>
            <a:cxnSpLocks/>
          </p:cNvCxnSpPr>
          <p:nvPr/>
        </p:nvCxnSpPr>
        <p:spPr>
          <a:xfrm flipH="1">
            <a:off x="2490652" y="1554110"/>
            <a:ext cx="3145771" cy="1668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7CDF8A8A-5939-46B6-B3F7-6C226EECB363}"/>
              </a:ext>
            </a:extLst>
          </p:cNvPr>
          <p:cNvSpPr txBox="1"/>
          <p:nvPr/>
        </p:nvSpPr>
        <p:spPr>
          <a:xfrm rot="19890119">
            <a:off x="3454563" y="2342873"/>
            <a:ext cx="13532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401 Unauthorized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6E9F054-AC22-4885-9AC7-942E683E0BA4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2793670" y="3580103"/>
            <a:ext cx="4155770" cy="1959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381E63E-0076-4515-AB69-784C60391903}"/>
              </a:ext>
            </a:extLst>
          </p:cNvPr>
          <p:cNvSpPr txBox="1"/>
          <p:nvPr/>
        </p:nvSpPr>
        <p:spPr>
          <a:xfrm rot="21446880">
            <a:off x="3071826" y="3473136"/>
            <a:ext cx="34531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4. 302 Redirect with </a:t>
            </a:r>
            <a:r>
              <a:rPr lang="en-US" sz="1100" dirty="0" err="1"/>
              <a:t>ClientID</a:t>
            </a:r>
            <a:r>
              <a:rPr lang="en-US" sz="1100" dirty="0"/>
              <a:t> and registered redirect URL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09FED37-4ED0-47F4-A86B-211E7FA407B6}"/>
              </a:ext>
            </a:extLst>
          </p:cNvPr>
          <p:cNvCxnSpPr>
            <a:cxnSpLocks/>
          </p:cNvCxnSpPr>
          <p:nvPr/>
        </p:nvCxnSpPr>
        <p:spPr>
          <a:xfrm flipV="1">
            <a:off x="1171003" y="3856528"/>
            <a:ext cx="5569431" cy="1331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BD8625B-BEEE-4116-A1F3-410451FA4D40}"/>
              </a:ext>
            </a:extLst>
          </p:cNvPr>
          <p:cNvSpPr txBox="1"/>
          <p:nvPr/>
        </p:nvSpPr>
        <p:spPr>
          <a:xfrm rot="20829423">
            <a:off x="2901138" y="4568241"/>
            <a:ext cx="1856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5. Login with user credentials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DA419C6-32B9-4362-AFAB-D0406B7AE3DD}"/>
              </a:ext>
            </a:extLst>
          </p:cNvPr>
          <p:cNvCxnSpPr>
            <a:cxnSpLocks/>
          </p:cNvCxnSpPr>
          <p:nvPr/>
        </p:nvCxnSpPr>
        <p:spPr>
          <a:xfrm flipH="1">
            <a:off x="2793671" y="3795566"/>
            <a:ext cx="4009501" cy="109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3146A28-EFB1-46BE-8322-8521E06B9A90}"/>
              </a:ext>
            </a:extLst>
          </p:cNvPr>
          <p:cNvSpPr txBox="1"/>
          <p:nvPr/>
        </p:nvSpPr>
        <p:spPr>
          <a:xfrm rot="21448911">
            <a:off x="4151841" y="3857194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 ID Token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3A5B9B4-0DC0-4A89-9957-9A9F2F4BB3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8640" y="1055441"/>
            <a:ext cx="2823915" cy="23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63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E1E7-0659-4E98-9AF1-4751BF20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Known CSRF Risk in OpenID Connect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FBE65F-0356-490A-943F-B6D636B3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779" y="2998370"/>
            <a:ext cx="849881" cy="103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1FBDF-27CC-4E56-92C7-3FE3AFC5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84" y="4047842"/>
            <a:ext cx="683813" cy="996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589D99-FC72-43D4-8BF2-253D80E8C60B}"/>
              </a:ext>
            </a:extLst>
          </p:cNvPr>
          <p:cNvCxnSpPr>
            <a:cxnSpLocks/>
          </p:cNvCxnSpPr>
          <p:nvPr/>
        </p:nvCxnSpPr>
        <p:spPr>
          <a:xfrm flipV="1">
            <a:off x="1114397" y="3737856"/>
            <a:ext cx="761202" cy="6442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D5B22-17DC-44B5-941C-3BCE74AF198E}"/>
              </a:ext>
            </a:extLst>
          </p:cNvPr>
          <p:cNvCxnSpPr>
            <a:cxnSpLocks/>
          </p:cNvCxnSpPr>
          <p:nvPr/>
        </p:nvCxnSpPr>
        <p:spPr>
          <a:xfrm flipV="1">
            <a:off x="2691434" y="2419615"/>
            <a:ext cx="1523087" cy="7712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E58F37-A161-45E9-93DC-B0D1E9C23AC7}"/>
              </a:ext>
            </a:extLst>
          </p:cNvPr>
          <p:cNvSpPr txBox="1"/>
          <p:nvPr/>
        </p:nvSpPr>
        <p:spPr>
          <a:xfrm rot="19887030">
            <a:off x="2831462" y="2826251"/>
            <a:ext cx="136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302 Redirect with </a:t>
            </a:r>
          </a:p>
          <a:p>
            <a:r>
              <a:rPr lang="en-US" sz="1100" dirty="0"/>
              <a:t>Attacker’s </a:t>
            </a:r>
            <a:r>
              <a:rPr lang="en-US" sz="1100" dirty="0" err="1"/>
              <a:t>IDToken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B08FD-C95E-4C7D-BD82-C47DD20B4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655" y="1570883"/>
            <a:ext cx="722888" cy="996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F7035-1C37-4628-8B9B-38E274013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3" y="2865648"/>
            <a:ext cx="650495" cy="650356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626D1E0-60D6-4E7A-B6D9-6372F309C113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 flipH="1">
            <a:off x="772491" y="2567083"/>
            <a:ext cx="11608" cy="1480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EA7926A-DB94-4128-BB5B-7D2C4DA016AE}"/>
              </a:ext>
            </a:extLst>
          </p:cNvPr>
          <p:cNvSpPr txBox="1"/>
          <p:nvPr/>
        </p:nvSpPr>
        <p:spPr>
          <a:xfrm rot="16200000">
            <a:off x="268641" y="2927108"/>
            <a:ext cx="1501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1. Email’s a link with Attacker’s ID Token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FA059A-D331-47B8-847A-D0F1EF5093CE}"/>
              </a:ext>
            </a:extLst>
          </p:cNvPr>
          <p:cNvSpPr txBox="1"/>
          <p:nvPr/>
        </p:nvSpPr>
        <p:spPr>
          <a:xfrm rot="19183346">
            <a:off x="957628" y="4077045"/>
            <a:ext cx="1501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2. Click’s On Link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36CD666-9AA6-4897-AFFC-1B3FBB987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222" y="2316604"/>
            <a:ext cx="3444241" cy="3434066"/>
          </a:xfrm>
        </p:spPr>
        <p:txBody>
          <a:bodyPr>
            <a:normAutofit/>
          </a:bodyPr>
          <a:lstStyle/>
          <a:p>
            <a:r>
              <a:rPr lang="en-US" dirty="0"/>
              <a:t>Impact</a:t>
            </a:r>
          </a:p>
          <a:p>
            <a:pPr lvl="1"/>
            <a:r>
              <a:rPr lang="en-US" dirty="0"/>
              <a:t>Attacker’s Business App session is established on Victim’s Browser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88B6DC-5C7A-4FDE-A232-967999B317E4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637660" y="3190827"/>
            <a:ext cx="1776910" cy="325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628EA1-EBB0-4E44-83F9-FC9B78065F1C}"/>
              </a:ext>
            </a:extLst>
          </p:cNvPr>
          <p:cNvSpPr txBox="1"/>
          <p:nvPr/>
        </p:nvSpPr>
        <p:spPr>
          <a:xfrm rot="20872641">
            <a:off x="2435132" y="3435391"/>
            <a:ext cx="24640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4. Business App verifies ID Token and creates a Session cookie for Attacker in Victim’s Browser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74B0DD-93FE-457D-95A2-BD4519EB4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4570" y="2202522"/>
            <a:ext cx="2777305" cy="229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6" grpId="0"/>
      <p:bldP spid="39" grpId="0"/>
      <p:bldP spid="57" grpId="0" build="p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957E-6705-4BAF-994E-0E4C4F01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in the current scenario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28AE8-A7AD-4418-B384-F36E8099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244" y="1050800"/>
            <a:ext cx="2777305" cy="22957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C78D8D-382E-49FA-B9DA-3C84E21DF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754" y="3339566"/>
            <a:ext cx="849881" cy="1035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F7F355-1297-4A34-A268-820F73A60B20}"/>
              </a:ext>
            </a:extLst>
          </p:cNvPr>
          <p:cNvSpPr txBox="1"/>
          <p:nvPr/>
        </p:nvSpPr>
        <p:spPr>
          <a:xfrm>
            <a:off x="714988" y="4374833"/>
            <a:ext cx="206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Cookies:</a:t>
            </a:r>
          </a:p>
          <a:p>
            <a:pPr marL="228600" indent="-228600">
              <a:buAutoNum type="arabicPeriod"/>
            </a:pPr>
            <a:r>
              <a:rPr lang="en-US" sz="1200" dirty="0"/>
              <a:t>Business Application: </a:t>
            </a:r>
            <a:r>
              <a:rPr lang="en-US" sz="1200" dirty="0" err="1"/>
              <a:t>AttackerID</a:t>
            </a:r>
            <a:endParaRPr lang="en-US" sz="1200" dirty="0"/>
          </a:p>
          <a:p>
            <a:pPr marL="228600" indent="-228600">
              <a:buAutoNum type="arabicPeriod"/>
            </a:pPr>
            <a:r>
              <a:rPr lang="en-US" sz="1200" dirty="0"/>
              <a:t>Social Profile: </a:t>
            </a:r>
            <a:r>
              <a:rPr lang="en-US" sz="1200" dirty="0" err="1"/>
              <a:t>VictimID</a:t>
            </a:r>
            <a:endParaRPr lang="en-US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851D6D-CEC7-4EF3-B173-03185B86A4CD}"/>
              </a:ext>
            </a:extLst>
          </p:cNvPr>
          <p:cNvCxnSpPr>
            <a:cxnSpLocks/>
          </p:cNvCxnSpPr>
          <p:nvPr/>
        </p:nvCxnSpPr>
        <p:spPr>
          <a:xfrm flipV="1">
            <a:off x="1951630" y="1598994"/>
            <a:ext cx="2267614" cy="16355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1F6694-8F45-4222-A19C-413F54AE8CEF}"/>
              </a:ext>
            </a:extLst>
          </p:cNvPr>
          <p:cNvSpPr txBox="1"/>
          <p:nvPr/>
        </p:nvSpPr>
        <p:spPr>
          <a:xfrm rot="19341638">
            <a:off x="1969750" y="2138551"/>
            <a:ext cx="2067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Initiate link to social profile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D20B04-9489-4D28-97A0-EF6C85979CB3}"/>
              </a:ext>
            </a:extLst>
          </p:cNvPr>
          <p:cNvCxnSpPr>
            <a:cxnSpLocks/>
          </p:cNvCxnSpPr>
          <p:nvPr/>
        </p:nvCxnSpPr>
        <p:spPr>
          <a:xfrm flipH="1">
            <a:off x="2173636" y="1828800"/>
            <a:ext cx="2045608" cy="15107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46669E-E079-4120-AE82-E3EF241058F3}"/>
              </a:ext>
            </a:extLst>
          </p:cNvPr>
          <p:cNvSpPr txBox="1"/>
          <p:nvPr/>
        </p:nvSpPr>
        <p:spPr>
          <a:xfrm rot="19507585">
            <a:off x="2266825" y="2324434"/>
            <a:ext cx="261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Initiate OAuth Consent (</a:t>
            </a:r>
            <a:r>
              <a:rPr lang="en-US" sz="1200" dirty="0" err="1"/>
              <a:t>clientID</a:t>
            </a:r>
            <a:r>
              <a:rPr lang="en-US" sz="1200" dirty="0"/>
              <a:t>=BA, STATE)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8609A84-0E81-4F70-A81D-E2C45147D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017" y="4638478"/>
            <a:ext cx="1631381" cy="135756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3DCD943-7324-4639-B285-C090670C4E91}"/>
              </a:ext>
            </a:extLst>
          </p:cNvPr>
          <p:cNvCxnSpPr>
            <a:cxnSpLocks/>
          </p:cNvCxnSpPr>
          <p:nvPr/>
        </p:nvCxnSpPr>
        <p:spPr>
          <a:xfrm>
            <a:off x="2292824" y="3548534"/>
            <a:ext cx="3780430" cy="1420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1E0BAD0-F665-4914-ACDE-432C9F17F5A0}"/>
              </a:ext>
            </a:extLst>
          </p:cNvPr>
          <p:cNvSpPr txBox="1"/>
          <p:nvPr/>
        </p:nvSpPr>
        <p:spPr>
          <a:xfrm rot="1228571">
            <a:off x="3217173" y="3851393"/>
            <a:ext cx="2610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Consent may be automatic if user had consented to </a:t>
            </a:r>
            <a:r>
              <a:rPr lang="en-US" sz="1200" dirty="0" err="1"/>
              <a:t>clientID</a:t>
            </a:r>
            <a:r>
              <a:rPr lang="en-US" sz="1200" dirty="0"/>
              <a:t>=BA earlier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98F67F9-C6E9-477E-A1BD-651957928A75}"/>
              </a:ext>
            </a:extLst>
          </p:cNvPr>
          <p:cNvCxnSpPr>
            <a:cxnSpLocks/>
          </p:cNvCxnSpPr>
          <p:nvPr/>
        </p:nvCxnSpPr>
        <p:spPr>
          <a:xfrm flipH="1" flipV="1">
            <a:off x="2244043" y="3750546"/>
            <a:ext cx="3665438" cy="14552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D71D84-0195-43B8-9F54-E8491BEBE5CB}"/>
              </a:ext>
            </a:extLst>
          </p:cNvPr>
          <p:cNvSpPr txBox="1"/>
          <p:nvPr/>
        </p:nvSpPr>
        <p:spPr>
          <a:xfrm rot="1406445">
            <a:off x="2536350" y="4379053"/>
            <a:ext cx="2610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Authcode</a:t>
            </a:r>
            <a:r>
              <a:rPr lang="en-US" sz="1200" dirty="0"/>
              <a:t> for Victim’s identity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C6A1A-2806-40D1-86B3-169B01ED0464}"/>
              </a:ext>
            </a:extLst>
          </p:cNvPr>
          <p:cNvCxnSpPr>
            <a:cxnSpLocks/>
          </p:cNvCxnSpPr>
          <p:nvPr/>
        </p:nvCxnSpPr>
        <p:spPr>
          <a:xfrm flipV="1">
            <a:off x="2438566" y="2133997"/>
            <a:ext cx="2336148" cy="1414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B34E3F1-88F4-48B5-9A95-4CAB802B9576}"/>
              </a:ext>
            </a:extLst>
          </p:cNvPr>
          <p:cNvSpPr txBox="1"/>
          <p:nvPr/>
        </p:nvSpPr>
        <p:spPr>
          <a:xfrm rot="19887030">
            <a:off x="2886400" y="2676706"/>
            <a:ext cx="20560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302 Redirect with Victim’s </a:t>
            </a:r>
            <a:r>
              <a:rPr lang="en-US" sz="1100" dirty="0" err="1"/>
              <a:t>AuthCode</a:t>
            </a:r>
            <a:r>
              <a:rPr lang="en-US" sz="1100" dirty="0"/>
              <a:t>, STATE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AD9E7B-3E13-4D2D-B21D-2B3D271DFD91}"/>
              </a:ext>
            </a:extLst>
          </p:cNvPr>
          <p:cNvCxnSpPr>
            <a:cxnSpLocks/>
          </p:cNvCxnSpPr>
          <p:nvPr/>
        </p:nvCxnSpPr>
        <p:spPr>
          <a:xfrm>
            <a:off x="5358956" y="2193800"/>
            <a:ext cx="998851" cy="24446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1FE3D6-F3FD-4C0E-BBED-6A6D92977179}"/>
              </a:ext>
            </a:extLst>
          </p:cNvPr>
          <p:cNvSpPr txBox="1"/>
          <p:nvPr/>
        </p:nvSpPr>
        <p:spPr>
          <a:xfrm rot="4079944">
            <a:off x="4967658" y="3012056"/>
            <a:ext cx="24994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Access/Refresh Tokens-</a:t>
            </a:r>
          </a:p>
          <a:p>
            <a:r>
              <a:rPr lang="en-US" sz="1100" dirty="0"/>
              <a:t>Links Current Session With these tokens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2BBA2C-1968-4D35-9A83-13EAC4375429}"/>
              </a:ext>
            </a:extLst>
          </p:cNvPr>
          <p:cNvSpPr txBox="1"/>
          <p:nvPr/>
        </p:nvSpPr>
        <p:spPr>
          <a:xfrm rot="4135379">
            <a:off x="4646575" y="3177655"/>
            <a:ext cx="2063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AuthCode</a:t>
            </a:r>
            <a:r>
              <a:rPr lang="en-US" sz="1100" dirty="0"/>
              <a:t>, </a:t>
            </a:r>
            <a:r>
              <a:rPr lang="en-US" sz="1100" dirty="0" err="1"/>
              <a:t>ClientID</a:t>
            </a:r>
            <a:r>
              <a:rPr lang="en-US" sz="1100" dirty="0"/>
              <a:t>, Client Secret</a:t>
            </a:r>
          </a:p>
          <a:p>
            <a:pPr algn="ctr"/>
            <a:r>
              <a:rPr lang="en-US" sz="1100" dirty="0"/>
              <a:t>After validating STATE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EBD9BAB-9904-448E-AA0C-9BEB1A122A3C}"/>
              </a:ext>
            </a:extLst>
          </p:cNvPr>
          <p:cNvCxnSpPr>
            <a:cxnSpLocks/>
          </p:cNvCxnSpPr>
          <p:nvPr/>
        </p:nvCxnSpPr>
        <p:spPr>
          <a:xfrm flipH="1" flipV="1">
            <a:off x="5509685" y="2133997"/>
            <a:ext cx="1000054" cy="2358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1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5" grpId="0"/>
      <p:bldP spid="30" grpId="0"/>
      <p:bldP spid="36" grpId="0"/>
      <p:bldP spid="39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9218A-04ED-4D33-9F51-4F3E0B53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Recommended Parameter from OpenID Connect 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A98D9-7503-41EF-B810-9D8CFA36D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65662"/>
            <a:ext cx="8229600" cy="3294017"/>
          </a:xfrm>
        </p:spPr>
        <p:txBody>
          <a:bodyPr>
            <a:normAutofit fontScale="85000" lnSpcReduction="10000"/>
          </a:bodyPr>
          <a:lstStyle/>
          <a:p>
            <a:r>
              <a:rPr lang="en-US" i="1" dirty="0"/>
              <a:t>“State - RECOMMENDED. Opaque value used to maintain state between the request and the callback. Typically, Cross-Site Request Forgery (CSRF, XSRF) mitigation is done by cryptographically binding the value of this parameter with a browser cookie.”</a:t>
            </a:r>
          </a:p>
          <a:p>
            <a:r>
              <a:rPr lang="en-US" dirty="0"/>
              <a:t>The mitigation for this attack scenario is to </a:t>
            </a:r>
            <a:r>
              <a:rPr lang="en-US" dirty="0">
                <a:highlight>
                  <a:srgbClr val="FFFF00"/>
                </a:highlight>
              </a:rPr>
              <a:t>ALWAYS</a:t>
            </a:r>
            <a:r>
              <a:rPr lang="en-US" dirty="0"/>
              <a:t> implement this RECOMMENDED parameter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04C003-50BD-43A1-912E-C435CBF5D1C0}"/>
              </a:ext>
            </a:extLst>
          </p:cNvPr>
          <p:cNvSpPr txBox="1">
            <a:spLocks/>
          </p:cNvSpPr>
          <p:nvPr/>
        </p:nvSpPr>
        <p:spPr>
          <a:xfrm>
            <a:off x="222737" y="5124548"/>
            <a:ext cx="8229600" cy="30777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Reference: </a:t>
            </a:r>
            <a:r>
              <a:rPr lang="en-US" sz="1400" dirty="0">
                <a:hlinkClick r:id="rId3"/>
              </a:rPr>
              <a:t>http://openid.net/specs/openid-connect-core-1_0-final.html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598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783C-6358-4B11-A24F-43EE8FDF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Federated Login CSRF (Pre-Conditions)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64707-9589-446B-8609-7C5F5E67E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Business App uses a federated Identity provider</a:t>
            </a:r>
          </a:p>
          <a:p>
            <a:pPr lvl="0"/>
            <a:r>
              <a:rPr lang="en-US" dirty="0"/>
              <a:t>Business App is a multi-tenant application, where multiple federated identity providers can be used</a:t>
            </a:r>
          </a:p>
          <a:p>
            <a:pPr lvl="0"/>
            <a:r>
              <a:rPr lang="en-US" dirty="0"/>
              <a:t>Business App has an OAuth configuration for accessing external resource providers</a:t>
            </a:r>
          </a:p>
        </p:txBody>
      </p:sp>
    </p:spTree>
    <p:extLst>
      <p:ext uri="{BB962C8B-B14F-4D97-AF65-F5344CB8AC3E}">
        <p14:creationId xmlns:p14="http://schemas.microsoft.com/office/powerpoint/2010/main" val="792810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CDF7-2A58-4D9C-8B5C-529CF8B7E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 configuration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6E3370F-DD79-4671-B1C2-5FBA9B1B1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1" y="1273574"/>
            <a:ext cx="13474622" cy="81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3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EF58-3208-4FE3-9F63-569C10B3B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61D40-F503-47BA-9F25-76EC7DD8C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018" y="1600200"/>
            <a:ext cx="4973781" cy="4128029"/>
          </a:xfrm>
        </p:spPr>
        <p:txBody>
          <a:bodyPr>
            <a:normAutofit/>
          </a:bodyPr>
          <a:lstStyle/>
          <a:p>
            <a:r>
              <a:rPr lang="en-US" dirty="0"/>
              <a:t>Senior security engineer at Windows Services </a:t>
            </a:r>
            <a:r>
              <a:rPr lang="en-US" dirty="0" err="1"/>
              <a:t>PenTest</a:t>
            </a:r>
            <a:r>
              <a:rPr lang="en-US" dirty="0"/>
              <a:t> team at Microsoft.</a:t>
            </a:r>
          </a:p>
          <a:p>
            <a:r>
              <a:rPr lang="en-US" dirty="0"/>
              <a:t>Interests: web applications, Authentication/Authorization protocols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A6FA3-7675-41F2-ABB9-020D924C9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8" y="1600200"/>
            <a:ext cx="2574084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56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1AD1D08-E87A-4504-9A2C-B74B4BE1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Attack data flow sequence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400CC0F-A2A8-4BAF-A8AA-200CA9E2572E}"/>
              </a:ext>
            </a:extLst>
          </p:cNvPr>
          <p:cNvSpPr/>
          <p:nvPr/>
        </p:nvSpPr>
        <p:spPr>
          <a:xfrm>
            <a:off x="690145" y="1262743"/>
            <a:ext cx="644434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Victim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728CF4A-648E-4CC0-AE53-5C640631412E}"/>
              </a:ext>
            </a:extLst>
          </p:cNvPr>
          <p:cNvSpPr/>
          <p:nvPr/>
        </p:nvSpPr>
        <p:spPr>
          <a:xfrm>
            <a:off x="1713403" y="1262743"/>
            <a:ext cx="779417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Victim’s Browser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48220B0-5050-4B39-ADDE-C83607A66C0E}"/>
              </a:ext>
            </a:extLst>
          </p:cNvPr>
          <p:cNvSpPr/>
          <p:nvPr/>
        </p:nvSpPr>
        <p:spPr>
          <a:xfrm>
            <a:off x="2869468" y="1262743"/>
            <a:ext cx="779417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Attacker Website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BA9FDD1-CBD3-47A0-82A4-1F27D5BB1D0C}"/>
              </a:ext>
            </a:extLst>
          </p:cNvPr>
          <p:cNvSpPr/>
          <p:nvPr/>
        </p:nvSpPr>
        <p:spPr>
          <a:xfrm>
            <a:off x="4027709" y="1252175"/>
            <a:ext cx="1271452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Attacker Identity Provider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F5C663-7C44-497D-9D1B-DB488F0F5804}"/>
              </a:ext>
            </a:extLst>
          </p:cNvPr>
          <p:cNvSpPr/>
          <p:nvPr/>
        </p:nvSpPr>
        <p:spPr>
          <a:xfrm>
            <a:off x="5677985" y="1252175"/>
            <a:ext cx="936172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Application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041CF56-D4FF-4C7F-B825-82EC2C6B0E55}"/>
              </a:ext>
            </a:extLst>
          </p:cNvPr>
          <p:cNvSpPr/>
          <p:nvPr/>
        </p:nvSpPr>
        <p:spPr>
          <a:xfrm>
            <a:off x="6992981" y="1252175"/>
            <a:ext cx="1314995" cy="34834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Online Federated Identity Provider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31AED3-3D37-405C-B4A6-1621791B4BCF}"/>
              </a:ext>
            </a:extLst>
          </p:cNvPr>
          <p:cNvCxnSpPr>
            <a:stCxn id="13" idx="2"/>
          </p:cNvCxnSpPr>
          <p:nvPr/>
        </p:nvCxnSpPr>
        <p:spPr>
          <a:xfrm>
            <a:off x="1012362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7AF491-F1F5-4130-A6A5-C1320FE43EC8}"/>
              </a:ext>
            </a:extLst>
          </p:cNvPr>
          <p:cNvCxnSpPr/>
          <p:nvPr/>
        </p:nvCxnSpPr>
        <p:spPr>
          <a:xfrm>
            <a:off x="2103111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8720A76-8864-44A2-B270-DD034C220A6F}"/>
              </a:ext>
            </a:extLst>
          </p:cNvPr>
          <p:cNvCxnSpPr/>
          <p:nvPr/>
        </p:nvCxnSpPr>
        <p:spPr>
          <a:xfrm>
            <a:off x="3259176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8BE3BE6-9E7D-4007-8DA6-6A94D4BA8ECA}"/>
              </a:ext>
            </a:extLst>
          </p:cNvPr>
          <p:cNvCxnSpPr/>
          <p:nvPr/>
        </p:nvCxnSpPr>
        <p:spPr>
          <a:xfrm>
            <a:off x="4663435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1ED258-DDA8-4FB4-9D4D-8F8F36386B86}"/>
              </a:ext>
            </a:extLst>
          </p:cNvPr>
          <p:cNvCxnSpPr/>
          <p:nvPr/>
        </p:nvCxnSpPr>
        <p:spPr>
          <a:xfrm>
            <a:off x="6146071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1688D0-F0DA-4E81-B9F9-5AFE4484E953}"/>
              </a:ext>
            </a:extLst>
          </p:cNvPr>
          <p:cNvCxnSpPr/>
          <p:nvPr/>
        </p:nvCxnSpPr>
        <p:spPr>
          <a:xfrm>
            <a:off x="7630874" y="1611086"/>
            <a:ext cx="0" cy="4275908"/>
          </a:xfrm>
          <a:prstGeom prst="line">
            <a:avLst/>
          </a:prstGeom>
          <a:ln w="1905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FA4A4A-2BDC-47A8-8EC1-757D1A7F30A7}"/>
              </a:ext>
            </a:extLst>
          </p:cNvPr>
          <p:cNvCxnSpPr/>
          <p:nvPr/>
        </p:nvCxnSpPr>
        <p:spPr>
          <a:xfrm>
            <a:off x="1012362" y="1968137"/>
            <a:ext cx="1090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D5E3EF4-B330-44FA-B57D-AE3469D0D534}"/>
              </a:ext>
            </a:extLst>
          </p:cNvPr>
          <p:cNvSpPr txBox="1"/>
          <p:nvPr/>
        </p:nvSpPr>
        <p:spPr>
          <a:xfrm>
            <a:off x="923109" y="1985378"/>
            <a:ext cx="1245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Clicks on malicious</a:t>
            </a:r>
          </a:p>
          <a:p>
            <a:pPr algn="ctr"/>
            <a:r>
              <a:rPr lang="en-US" sz="1100" dirty="0"/>
              <a:t> link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A34B05-7B6E-413D-8F83-CF5951FD78A1}"/>
              </a:ext>
            </a:extLst>
          </p:cNvPr>
          <p:cNvCxnSpPr>
            <a:cxnSpLocks/>
          </p:cNvCxnSpPr>
          <p:nvPr/>
        </p:nvCxnSpPr>
        <p:spPr>
          <a:xfrm>
            <a:off x="2103111" y="2182618"/>
            <a:ext cx="1156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C7EA3C-6F83-4F10-AB33-8083FDC4268C}"/>
              </a:ext>
            </a:extLst>
          </p:cNvPr>
          <p:cNvSpPr txBox="1"/>
          <p:nvPr/>
        </p:nvSpPr>
        <p:spPr>
          <a:xfrm>
            <a:off x="2053059" y="1797254"/>
            <a:ext cx="12453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Navigates to Attacker site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0B2332-25DF-42FE-8A46-FDEC086F5AAB}"/>
              </a:ext>
            </a:extLst>
          </p:cNvPr>
          <p:cNvCxnSpPr>
            <a:cxnSpLocks/>
          </p:cNvCxnSpPr>
          <p:nvPr/>
        </p:nvCxnSpPr>
        <p:spPr>
          <a:xfrm>
            <a:off x="3259176" y="2318771"/>
            <a:ext cx="2886895" cy="13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8574256-8180-46ED-947C-4C3BF6D03114}"/>
              </a:ext>
            </a:extLst>
          </p:cNvPr>
          <p:cNvSpPr txBox="1"/>
          <p:nvPr/>
        </p:nvSpPr>
        <p:spPr>
          <a:xfrm>
            <a:off x="3387625" y="2118193"/>
            <a:ext cx="2473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Navigates to Business Application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1F1086B-5925-4533-B84B-2CC4774BF9DF}"/>
              </a:ext>
            </a:extLst>
          </p:cNvPr>
          <p:cNvCxnSpPr>
            <a:cxnSpLocks/>
          </p:cNvCxnSpPr>
          <p:nvPr/>
        </p:nvCxnSpPr>
        <p:spPr>
          <a:xfrm flipH="1" flipV="1">
            <a:off x="2107457" y="2572458"/>
            <a:ext cx="4038614" cy="18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3B8025-57B4-440F-9EE4-E899700355E3}"/>
              </a:ext>
            </a:extLst>
          </p:cNvPr>
          <p:cNvSpPr txBox="1"/>
          <p:nvPr/>
        </p:nvSpPr>
        <p:spPr>
          <a:xfrm>
            <a:off x="2388326" y="2547833"/>
            <a:ext cx="3341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Sets OpenID Connect STATE cookie before redirecting to Online Federated </a:t>
            </a:r>
            <a:r>
              <a:rPr lang="en-US" sz="1100" dirty="0" err="1"/>
              <a:t>IdP</a:t>
            </a:r>
            <a:endParaRPr lang="en-US" sz="1100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772EB7E-2719-4449-B397-F38B79D0B20A}"/>
              </a:ext>
            </a:extLst>
          </p:cNvPr>
          <p:cNvCxnSpPr>
            <a:cxnSpLocks/>
          </p:cNvCxnSpPr>
          <p:nvPr/>
        </p:nvCxnSpPr>
        <p:spPr>
          <a:xfrm>
            <a:off x="2098767" y="3031199"/>
            <a:ext cx="5532107" cy="186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2334FB1-1B59-403D-9269-9FE118DB569E}"/>
              </a:ext>
            </a:extLst>
          </p:cNvPr>
          <p:cNvSpPr txBox="1"/>
          <p:nvPr/>
        </p:nvSpPr>
        <p:spPr>
          <a:xfrm>
            <a:off x="2618007" y="3015329"/>
            <a:ext cx="3341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Redirects to Online Federated </a:t>
            </a:r>
            <a:r>
              <a:rPr lang="en-US" sz="1100" dirty="0" err="1"/>
              <a:t>IdP</a:t>
            </a:r>
            <a:endParaRPr lang="en-US" sz="1100" dirty="0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2249398-0C67-462A-AB7D-8B77048EABFD}"/>
              </a:ext>
            </a:extLst>
          </p:cNvPr>
          <p:cNvCxnSpPr>
            <a:cxnSpLocks/>
          </p:cNvCxnSpPr>
          <p:nvPr/>
        </p:nvCxnSpPr>
        <p:spPr>
          <a:xfrm flipH="1" flipV="1">
            <a:off x="2107457" y="3519182"/>
            <a:ext cx="555171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5355416-85E8-41BB-87CF-B13BEF2C743B}"/>
              </a:ext>
            </a:extLst>
          </p:cNvPr>
          <p:cNvSpPr txBox="1"/>
          <p:nvPr/>
        </p:nvSpPr>
        <p:spPr>
          <a:xfrm>
            <a:off x="2860757" y="3318682"/>
            <a:ext cx="3341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Sets Online </a:t>
            </a:r>
            <a:r>
              <a:rPr lang="en-US" sz="1100" dirty="0" err="1"/>
              <a:t>IdP’s</a:t>
            </a:r>
            <a:r>
              <a:rPr lang="en-US" sz="1100" dirty="0"/>
              <a:t> STATE Cookie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382B0AE-D91F-4C21-AE8E-4D0A9919D665}"/>
              </a:ext>
            </a:extLst>
          </p:cNvPr>
          <p:cNvCxnSpPr>
            <a:cxnSpLocks/>
          </p:cNvCxnSpPr>
          <p:nvPr/>
        </p:nvCxnSpPr>
        <p:spPr>
          <a:xfrm flipV="1">
            <a:off x="2103111" y="3800828"/>
            <a:ext cx="2560324" cy="10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956972BF-8BE4-4927-96DF-655251561974}"/>
              </a:ext>
            </a:extLst>
          </p:cNvPr>
          <p:cNvSpPr txBox="1"/>
          <p:nvPr/>
        </p:nvSpPr>
        <p:spPr>
          <a:xfrm>
            <a:off x="2518944" y="3604655"/>
            <a:ext cx="17700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Redirects to Attacker’s </a:t>
            </a:r>
            <a:r>
              <a:rPr lang="en-US" sz="1100" dirty="0" err="1"/>
              <a:t>IdP</a:t>
            </a:r>
            <a:endParaRPr lang="en-US" sz="1100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7D791C7-3D6C-4DFC-A703-C95458937576}"/>
              </a:ext>
            </a:extLst>
          </p:cNvPr>
          <p:cNvCxnSpPr>
            <a:cxnSpLocks/>
          </p:cNvCxnSpPr>
          <p:nvPr/>
        </p:nvCxnSpPr>
        <p:spPr>
          <a:xfrm>
            <a:off x="4657983" y="4307225"/>
            <a:ext cx="2972891" cy="28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5E40D49-BDB9-4F78-883F-07195DBCA6B4}"/>
              </a:ext>
            </a:extLst>
          </p:cNvPr>
          <p:cNvSpPr txBox="1"/>
          <p:nvPr/>
        </p:nvSpPr>
        <p:spPr>
          <a:xfrm>
            <a:off x="4841966" y="3932236"/>
            <a:ext cx="24819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Attacker’s </a:t>
            </a:r>
            <a:r>
              <a:rPr lang="en-US" sz="1100" dirty="0" err="1"/>
              <a:t>IdP</a:t>
            </a:r>
            <a:r>
              <a:rPr lang="en-US" sz="1100" dirty="0"/>
              <a:t> auto-login as attacker</a:t>
            </a:r>
          </a:p>
          <a:p>
            <a:pPr algn="ctr"/>
            <a:r>
              <a:rPr lang="en-US" sz="1100" dirty="0"/>
              <a:t> and redirect to Online IDP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4054D33-C1AF-4781-93C3-9EE7222BC822}"/>
              </a:ext>
            </a:extLst>
          </p:cNvPr>
          <p:cNvCxnSpPr>
            <a:cxnSpLocks/>
          </p:cNvCxnSpPr>
          <p:nvPr/>
        </p:nvCxnSpPr>
        <p:spPr>
          <a:xfrm flipH="1">
            <a:off x="6138449" y="4828344"/>
            <a:ext cx="14902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AF157F2-40EA-4BC0-B527-2E8D9237EC0F}"/>
              </a:ext>
            </a:extLst>
          </p:cNvPr>
          <p:cNvSpPr txBox="1"/>
          <p:nvPr/>
        </p:nvSpPr>
        <p:spPr>
          <a:xfrm>
            <a:off x="6082938" y="4786718"/>
            <a:ext cx="16742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Redirects to Business App with Attacker ID Token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528EECD-B15A-4643-8ABC-7001B2BFCF43}"/>
              </a:ext>
            </a:extLst>
          </p:cNvPr>
          <p:cNvCxnSpPr>
            <a:cxnSpLocks/>
          </p:cNvCxnSpPr>
          <p:nvPr/>
        </p:nvCxnSpPr>
        <p:spPr>
          <a:xfrm flipH="1">
            <a:off x="2117263" y="5726718"/>
            <a:ext cx="4023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38AE557-BFD0-4324-8DC3-A8BA1A9C4EE0}"/>
              </a:ext>
            </a:extLst>
          </p:cNvPr>
          <p:cNvSpPr txBox="1"/>
          <p:nvPr/>
        </p:nvSpPr>
        <p:spPr>
          <a:xfrm>
            <a:off x="2995309" y="5353308"/>
            <a:ext cx="23154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Sets Attacker’s Business App session cookie</a:t>
            </a: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EE5A987C-2579-4C81-84BF-D5729A8C0584}"/>
              </a:ext>
            </a:extLst>
          </p:cNvPr>
          <p:cNvCxnSpPr>
            <a:cxnSpLocks/>
          </p:cNvCxnSpPr>
          <p:nvPr/>
        </p:nvCxnSpPr>
        <p:spPr>
          <a:xfrm>
            <a:off x="7628707" y="4462452"/>
            <a:ext cx="218739" cy="187569"/>
          </a:xfrm>
          <a:prstGeom prst="curvedConnector3">
            <a:avLst>
              <a:gd name="adj1" fmla="val 25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A8017FB-949A-4FCB-B771-555A04608F97}"/>
              </a:ext>
            </a:extLst>
          </p:cNvPr>
          <p:cNvSpPr txBox="1"/>
          <p:nvPr/>
        </p:nvSpPr>
        <p:spPr>
          <a:xfrm>
            <a:off x="7738076" y="4268408"/>
            <a:ext cx="115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Verifies STATE</a:t>
            </a:r>
          </a:p>
        </p:txBody>
      </p: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DA170F00-CECF-4663-8D59-8263589C0292}"/>
              </a:ext>
            </a:extLst>
          </p:cNvPr>
          <p:cNvCxnSpPr>
            <a:cxnSpLocks/>
          </p:cNvCxnSpPr>
          <p:nvPr/>
        </p:nvCxnSpPr>
        <p:spPr>
          <a:xfrm>
            <a:off x="6129543" y="5374930"/>
            <a:ext cx="218739" cy="187569"/>
          </a:xfrm>
          <a:prstGeom prst="curvedConnector3">
            <a:avLst>
              <a:gd name="adj1" fmla="val 25365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C8D038D-8C6E-43BA-BCD2-D8F375E229BB}"/>
              </a:ext>
            </a:extLst>
          </p:cNvPr>
          <p:cNvSpPr txBox="1"/>
          <p:nvPr/>
        </p:nvSpPr>
        <p:spPr>
          <a:xfrm>
            <a:off x="6257159" y="5176238"/>
            <a:ext cx="1151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Verifies STATE</a:t>
            </a:r>
          </a:p>
        </p:txBody>
      </p:sp>
    </p:spTree>
    <p:extLst>
      <p:ext uri="{BB962C8B-B14F-4D97-AF65-F5344CB8AC3E}">
        <p14:creationId xmlns:p14="http://schemas.microsoft.com/office/powerpoint/2010/main" val="263274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0" grpId="0"/>
      <p:bldP spid="63" grpId="0"/>
      <p:bldP spid="70" grpId="0"/>
      <p:bldP spid="75" grpId="0"/>
      <p:bldP spid="79" grpId="0"/>
      <p:bldP spid="82" grpId="0"/>
      <p:bldP spid="86" grpId="0"/>
      <p:bldP spid="91" grpId="0"/>
      <p:bldP spid="95" grpId="0"/>
      <p:bldP spid="72" grpId="0"/>
      <p:bldP spid="7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37A6D-A1BC-4CB3-AADC-BBF115C6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865A9-D593-4039-A043-0A61D20D8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Even if the </a:t>
            </a:r>
            <a:r>
              <a:rPr lang="en-US" dirty="0" err="1"/>
              <a:t>BusinessApp</a:t>
            </a:r>
            <a:r>
              <a:rPr lang="en-US" dirty="0"/>
              <a:t> implements the correct State parameter specified in OpenID Connect, an attacker may still be able to hijack a victim’s browser to create an attacker login session for Business App using federation</a:t>
            </a:r>
          </a:p>
          <a:p>
            <a:r>
              <a:rPr lang="en-US" dirty="0"/>
              <a:t>The impact of such a CSRF in the current scenario is, the OAuth flow may link this </a:t>
            </a:r>
            <a:r>
              <a:rPr lang="en-US" dirty="0" err="1"/>
              <a:t>BusinessApp</a:t>
            </a:r>
            <a:r>
              <a:rPr lang="en-US" dirty="0"/>
              <a:t> session to victim’s external resource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49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09A9-7C4B-4BAE-8E94-65CAA96D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ADFS AutoSignin">
            <a:hlinkClick r:id="" action="ppaction://media"/>
            <a:extLst>
              <a:ext uri="{FF2B5EF4-FFF2-40B4-BE49-F238E27FC236}">
                <a16:creationId xmlns:a16="http://schemas.microsoft.com/office/drawing/2014/main" id="{702ABE36-C42F-4DF3-ADFC-23DF6544DA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308" y="1195753"/>
            <a:ext cx="8502492" cy="4782881"/>
          </a:xfrm>
        </p:spPr>
      </p:pic>
    </p:spTree>
    <p:extLst>
      <p:ext uri="{BB962C8B-B14F-4D97-AF65-F5344CB8AC3E}">
        <p14:creationId xmlns:p14="http://schemas.microsoft.com/office/powerpoint/2010/main" val="81474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E65E4-9AAA-4798-9BDB-2A72CB8B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script for auto-logon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3E494-93FC-458D-A6CB-2B4930FE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https://github.com/muralivp/Auto-Signin-script-for-ADFS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226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9BA0-80FD-454C-9D8B-9C29924B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ADFS can be federated with…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C04E-2E96-413E-8A08-F7B6B842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Azure</a:t>
            </a:r>
          </a:p>
          <a:p>
            <a:pPr lvl="1"/>
            <a:r>
              <a:rPr lang="en-US" dirty="0">
                <a:hlinkClick r:id="rId3"/>
              </a:rPr>
              <a:t>https://docs.microsoft.com/en-us/azure/active-directory/connect/active-directory-aadconnectfed-whatis</a:t>
            </a:r>
            <a:r>
              <a:rPr lang="en-US" dirty="0"/>
              <a:t> </a:t>
            </a:r>
          </a:p>
          <a:p>
            <a:r>
              <a:rPr lang="en-US" dirty="0"/>
              <a:t>AWS</a:t>
            </a:r>
          </a:p>
          <a:p>
            <a:pPr lvl="1"/>
            <a:r>
              <a:rPr lang="en-US" dirty="0">
                <a:hlinkClick r:id="rId4"/>
              </a:rPr>
              <a:t>https://aws.amazon.com/blogs/security/enabling-federation-to-aws-using-windows-active-directory-adfs-and-saml-2-0/</a:t>
            </a:r>
            <a:r>
              <a:rPr lang="en-US" dirty="0"/>
              <a:t> </a:t>
            </a:r>
          </a:p>
          <a:p>
            <a:r>
              <a:rPr lang="en-US" dirty="0"/>
              <a:t>Salesforce</a:t>
            </a:r>
          </a:p>
          <a:p>
            <a:pPr lvl="1"/>
            <a:r>
              <a:rPr lang="en-US" dirty="0">
                <a:hlinkClick r:id="rId5"/>
              </a:rPr>
              <a:t>https://developer.salesforce.com/page/Single_Sign-On_with_Force.com_and_Microsoft_Active_Directory_Federation_Services</a:t>
            </a:r>
            <a:r>
              <a:rPr lang="en-US" dirty="0"/>
              <a:t> </a:t>
            </a:r>
          </a:p>
          <a:p>
            <a:r>
              <a:rPr lang="en-US" dirty="0"/>
              <a:t>Facebook Workplace</a:t>
            </a:r>
          </a:p>
          <a:p>
            <a:pPr lvl="1"/>
            <a:r>
              <a:rPr lang="en-US" dirty="0">
                <a:hlinkClick r:id="rId6"/>
              </a:rPr>
              <a:t>https://developers.facebook.com/docs/workplace/authentication/sso/#adfs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3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6CD1-EDEB-49B0-894C-B9C497494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1: Show a 2</a:t>
            </a:r>
            <a:r>
              <a:rPr lang="en-US" baseline="30000" dirty="0"/>
              <a:t>nd</a:t>
            </a:r>
            <a:r>
              <a:rPr lang="en-US" dirty="0"/>
              <a:t> Consent dialog before linking 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F5A-BB6C-43B0-B1B1-595E8018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 2</a:t>
            </a:r>
            <a:r>
              <a:rPr lang="en-US" baseline="30000" dirty="0"/>
              <a:t>nd</a:t>
            </a:r>
            <a:r>
              <a:rPr lang="en-US" dirty="0"/>
              <a:t> consent page on the Business Application itself before linking the OAuth identity (refresh/access tokens) with the logged in user’s context in the Business App</a:t>
            </a:r>
          </a:p>
          <a:p>
            <a:r>
              <a:rPr lang="en-US" dirty="0"/>
              <a:t>“Do you want to allow Social Profile (Social user) to be linked with Business user (Business user id/name)?”</a:t>
            </a:r>
          </a:p>
        </p:txBody>
      </p:sp>
    </p:spTree>
    <p:extLst>
      <p:ext uri="{BB962C8B-B14F-4D97-AF65-F5344CB8AC3E}">
        <p14:creationId xmlns:p14="http://schemas.microsoft.com/office/powerpoint/2010/main" val="1297834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241F-04B7-45E1-905E-370E1759B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2: Use separate </a:t>
            </a:r>
            <a:r>
              <a:rPr lang="en-US" dirty="0" err="1"/>
              <a:t>ClientIDs</a:t>
            </a:r>
            <a:r>
              <a:rPr lang="en-US" dirty="0"/>
              <a:t> per tenant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92989-358F-46AE-84D2-563CB8350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 a 2</a:t>
            </a:r>
            <a:r>
              <a:rPr lang="en-US" baseline="30000" dirty="0"/>
              <a:t>nd</a:t>
            </a:r>
            <a:r>
              <a:rPr lang="en-US" dirty="0"/>
              <a:t> consent page on the Business Application itself before linking the OAuth identity (refresh/access tokens) with the logged in user’s context in the Business App</a:t>
            </a:r>
          </a:p>
          <a:p>
            <a:r>
              <a:rPr lang="en-US" dirty="0"/>
              <a:t>This would prevent automatic consent, if each client ID uniquely identifies the tenant in Business Application, the user can make an informed decision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75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3D0-C381-4487-881D-B569AEB2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Mitigation 3: “Always prompt” for OAuth consent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C4B05-913D-4FD5-9F03-7CE974F51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social identity providers allow an “Always Prompt” mode for </a:t>
            </a:r>
            <a:r>
              <a:rPr lang="en-US" dirty="0" err="1"/>
              <a:t>Oauth</a:t>
            </a:r>
            <a:r>
              <a:rPr lang="en-US" dirty="0"/>
              <a:t> consent. This means there will never be automatic consent to get an </a:t>
            </a:r>
            <a:r>
              <a:rPr lang="en-US" dirty="0" err="1"/>
              <a:t>AuthCode</a:t>
            </a:r>
            <a:endParaRPr lang="en-US" dirty="0"/>
          </a:p>
          <a:p>
            <a:r>
              <a:rPr lang="en-US" dirty="0"/>
              <a:t>Residual risk: The user may not be aware that Business App asking for consent is in Attacker’s session and may consent anyway</a:t>
            </a:r>
          </a:p>
        </p:txBody>
      </p:sp>
    </p:spTree>
    <p:extLst>
      <p:ext uri="{BB962C8B-B14F-4D97-AF65-F5344CB8AC3E}">
        <p14:creationId xmlns:p14="http://schemas.microsoft.com/office/powerpoint/2010/main" val="2191308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310BF-EB3B-4851-A411-9BC521F28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24B8-4A62-4F9C-9DE3-DD291CF5E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review any implementation that tries to link 2 different identities</a:t>
            </a:r>
          </a:p>
          <a:p>
            <a:r>
              <a:rPr lang="en-US" dirty="0"/>
              <a:t>Ensure state validations are implemented correctly</a:t>
            </a:r>
          </a:p>
          <a:p>
            <a:r>
              <a:rPr lang="en-US" dirty="0"/>
              <a:t>Consider implementing an additional user consent dialog for each implementation that needs to link identities</a:t>
            </a:r>
          </a:p>
        </p:txBody>
      </p:sp>
    </p:spTree>
    <p:extLst>
      <p:ext uri="{BB962C8B-B14F-4D97-AF65-F5344CB8AC3E}">
        <p14:creationId xmlns:p14="http://schemas.microsoft.com/office/powerpoint/2010/main" val="3206279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06B1-CA0C-4600-85B7-844E6955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9379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59CAF-0BD0-4B2D-BF6B-85FBDB241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CF7A6-ABAB-4ADB-97AD-9F48A8A8B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Recap of key concepts</a:t>
            </a:r>
          </a:p>
          <a:p>
            <a:r>
              <a:rPr lang="en-US" dirty="0"/>
              <a:t>Scenario</a:t>
            </a:r>
          </a:p>
          <a:p>
            <a:r>
              <a:rPr lang="en-US" dirty="0"/>
              <a:t>OAuth CSRF</a:t>
            </a:r>
          </a:p>
          <a:p>
            <a:r>
              <a:rPr lang="en-US" dirty="0"/>
              <a:t>OpenID Connect Login CSRF</a:t>
            </a:r>
          </a:p>
          <a:p>
            <a:r>
              <a:rPr lang="en-US" dirty="0"/>
              <a:t>Federated Login CSRF</a:t>
            </a:r>
          </a:p>
          <a:p>
            <a:r>
              <a:rPr lang="en-US" dirty="0"/>
              <a:t>Demo and sample code</a:t>
            </a:r>
          </a:p>
          <a:p>
            <a:r>
              <a:rPr lang="en-US" dirty="0"/>
              <a:t>Mitigations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7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8676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EB2AC6AB-2D38-430C-9229-E64DA951A3B8}"/>
              </a:ext>
            </a:extLst>
          </p:cNvPr>
          <p:cNvSpPr/>
          <p:nvPr/>
        </p:nvSpPr>
        <p:spPr>
          <a:xfrm>
            <a:off x="935620" y="3713945"/>
            <a:ext cx="6021977" cy="225987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C38442A-07C9-43D2-874E-3DB461C9E7E2}"/>
              </a:ext>
            </a:extLst>
          </p:cNvPr>
          <p:cNvSpPr/>
          <p:nvPr/>
        </p:nvSpPr>
        <p:spPr>
          <a:xfrm>
            <a:off x="1031966" y="1058091"/>
            <a:ext cx="6021977" cy="248194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45357-D842-435C-BF39-4C7A93C8F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– Federated Login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22680B-B1AD-4790-81A7-8A95095BD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453" y="1807721"/>
            <a:ext cx="2742238" cy="2266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F4A6FF-1A7D-45F5-8133-63BFA57E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087" y="1834998"/>
            <a:ext cx="2491122" cy="2384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01DC6B-D000-4BFA-AC0A-8987B86F4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1087" y="4336867"/>
            <a:ext cx="2465130" cy="2521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DF9FF4-B3BD-4E34-B792-E59296EA336E}"/>
              </a:ext>
            </a:extLst>
          </p:cNvPr>
          <p:cNvSpPr txBox="1"/>
          <p:nvPr/>
        </p:nvSpPr>
        <p:spPr>
          <a:xfrm>
            <a:off x="3199037" y="1082901"/>
            <a:ext cx="168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Boundary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7AFE21-423C-41FF-97F0-631FC6EB7142}"/>
              </a:ext>
            </a:extLst>
          </p:cNvPr>
          <p:cNvSpPr txBox="1"/>
          <p:nvPr/>
        </p:nvSpPr>
        <p:spPr>
          <a:xfrm>
            <a:off x="2998533" y="3732403"/>
            <a:ext cx="208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Corporate Boundary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717CBE-5954-41A8-8E9F-73E4BB714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732" y="4669166"/>
            <a:ext cx="849881" cy="1035267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7DEBB8-BE14-4E4A-AC3B-D45B10B22743}"/>
              </a:ext>
            </a:extLst>
          </p:cNvPr>
          <p:cNvSpPr/>
          <p:nvPr/>
        </p:nvSpPr>
        <p:spPr>
          <a:xfrm>
            <a:off x="705381" y="2286000"/>
            <a:ext cx="1293236" cy="2743200"/>
          </a:xfrm>
          <a:custGeom>
            <a:avLst/>
            <a:gdLst>
              <a:gd name="connsiteX0" fmla="*/ 1293236 w 1293236"/>
              <a:gd name="connsiteY0" fmla="*/ 2743200 h 2743200"/>
              <a:gd name="connsiteX1" fmla="*/ 13 w 1293236"/>
              <a:gd name="connsiteY1" fmla="*/ 1515291 h 2743200"/>
              <a:gd name="connsiteX2" fmla="*/ 1267110 w 1293236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236" h="2743200">
                <a:moveTo>
                  <a:pt x="1293236" y="2743200"/>
                </a:moveTo>
                <a:cubicBezTo>
                  <a:pt x="648801" y="2357845"/>
                  <a:pt x="4367" y="1972491"/>
                  <a:pt x="13" y="1515291"/>
                </a:cubicBezTo>
                <a:cubicBezTo>
                  <a:pt x="-4341" y="1058091"/>
                  <a:pt x="1075521" y="252548"/>
                  <a:pt x="126711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E47CC-A2CF-471E-89AD-438DE580B621}"/>
              </a:ext>
            </a:extLst>
          </p:cNvPr>
          <p:cNvSpPr txBox="1"/>
          <p:nvPr/>
        </p:nvSpPr>
        <p:spPr>
          <a:xfrm>
            <a:off x="662730" y="3647911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177A8B4-5CAA-4987-9A7F-327B746723ED}"/>
              </a:ext>
            </a:extLst>
          </p:cNvPr>
          <p:cNvSpPr/>
          <p:nvPr/>
        </p:nvSpPr>
        <p:spPr>
          <a:xfrm rot="5400000">
            <a:off x="3351421" y="1348292"/>
            <a:ext cx="377232" cy="1350644"/>
          </a:xfrm>
          <a:custGeom>
            <a:avLst/>
            <a:gdLst>
              <a:gd name="connsiteX0" fmla="*/ 1293236 w 1293236"/>
              <a:gd name="connsiteY0" fmla="*/ 2743200 h 2743200"/>
              <a:gd name="connsiteX1" fmla="*/ 13 w 1293236"/>
              <a:gd name="connsiteY1" fmla="*/ 1515291 h 2743200"/>
              <a:gd name="connsiteX2" fmla="*/ 1267110 w 1293236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236" h="2743200">
                <a:moveTo>
                  <a:pt x="1293236" y="2743200"/>
                </a:moveTo>
                <a:cubicBezTo>
                  <a:pt x="648801" y="2357845"/>
                  <a:pt x="4367" y="1972491"/>
                  <a:pt x="13" y="1515291"/>
                </a:cubicBezTo>
                <a:cubicBezTo>
                  <a:pt x="-4341" y="1058091"/>
                  <a:pt x="1075521" y="252548"/>
                  <a:pt x="1267110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44E6F-8534-48AB-9DF2-322AEB6137F8}"/>
              </a:ext>
            </a:extLst>
          </p:cNvPr>
          <p:cNvSpPr txBox="1"/>
          <p:nvPr/>
        </p:nvSpPr>
        <p:spPr>
          <a:xfrm>
            <a:off x="3130277" y="1800403"/>
            <a:ext cx="73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Trusts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E51AE0-4C35-4F79-B122-C7868A72B340}"/>
              </a:ext>
            </a:extLst>
          </p:cNvPr>
          <p:cNvCxnSpPr>
            <a:cxnSpLocks/>
          </p:cNvCxnSpPr>
          <p:nvPr/>
        </p:nvCxnSpPr>
        <p:spPr>
          <a:xfrm>
            <a:off x="3170801" y="5186799"/>
            <a:ext cx="2015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46BC214-C1A7-4A92-A4CB-40637F84E1DB}"/>
              </a:ext>
            </a:extLst>
          </p:cNvPr>
          <p:cNvSpPr txBox="1"/>
          <p:nvPr/>
        </p:nvSpPr>
        <p:spPr>
          <a:xfrm>
            <a:off x="3412006" y="5313754"/>
            <a:ext cx="109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 Get Token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2293679-F0C6-46A9-B9F4-78EC959A1146}"/>
              </a:ext>
            </a:extLst>
          </p:cNvPr>
          <p:cNvCxnSpPr>
            <a:cxnSpLocks/>
          </p:cNvCxnSpPr>
          <p:nvPr/>
        </p:nvCxnSpPr>
        <p:spPr>
          <a:xfrm>
            <a:off x="3009852" y="2968366"/>
            <a:ext cx="2176102" cy="2060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50AE718-E1F9-42F8-AA96-15D6B82B67AD}"/>
              </a:ext>
            </a:extLst>
          </p:cNvPr>
          <p:cNvSpPr txBox="1"/>
          <p:nvPr/>
        </p:nvSpPr>
        <p:spPr>
          <a:xfrm rot="2632805">
            <a:off x="3006096" y="3049348"/>
            <a:ext cx="1091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3. Get Token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7AE564C-E364-4F05-97B9-F0CDE1D541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62687" y="1870089"/>
            <a:ext cx="301610" cy="240575"/>
          </a:xfrm>
          <a:prstGeom prst="curvedConnector3">
            <a:avLst>
              <a:gd name="adj1" fmla="val 17993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D5BDCD9-0578-4982-9E0F-08A117B9E18A}"/>
              </a:ext>
            </a:extLst>
          </p:cNvPr>
          <p:cNvSpPr txBox="1"/>
          <p:nvPr/>
        </p:nvSpPr>
        <p:spPr>
          <a:xfrm rot="18231502">
            <a:off x="1517304" y="1561459"/>
            <a:ext cx="1167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 Transforms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41C65AA-E703-4446-BEEC-049C184E16D0}"/>
              </a:ext>
            </a:extLst>
          </p:cNvPr>
          <p:cNvCxnSpPr>
            <a:cxnSpLocks/>
          </p:cNvCxnSpPr>
          <p:nvPr/>
        </p:nvCxnSpPr>
        <p:spPr>
          <a:xfrm flipH="1" flipV="1">
            <a:off x="5087375" y="2968366"/>
            <a:ext cx="573172" cy="1603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32A818-F715-46CE-86E7-A68F17C440F9}"/>
              </a:ext>
            </a:extLst>
          </p:cNvPr>
          <p:cNvSpPr txBox="1"/>
          <p:nvPr/>
        </p:nvSpPr>
        <p:spPr>
          <a:xfrm>
            <a:off x="5487881" y="3636890"/>
            <a:ext cx="15434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3. Access service</a:t>
            </a:r>
          </a:p>
          <a:p>
            <a:pPr algn="ctr"/>
            <a:r>
              <a:rPr lang="en-US" sz="1400" dirty="0"/>
              <a:t>using </a:t>
            </a:r>
          </a:p>
          <a:p>
            <a:pPr algn="ctr"/>
            <a:r>
              <a:rPr lang="en-US" sz="1400" dirty="0"/>
              <a:t>transformed token</a:t>
            </a:r>
          </a:p>
        </p:txBody>
      </p:sp>
    </p:spTree>
    <p:extLst>
      <p:ext uri="{BB962C8B-B14F-4D97-AF65-F5344CB8AC3E}">
        <p14:creationId xmlns:p14="http://schemas.microsoft.com/office/powerpoint/2010/main" val="2157885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55DA2-BB59-4492-BB07-26741ED4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Recap – Login CSRF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12C43-932D-4613-811E-2101EBD7F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773" y="3108960"/>
            <a:ext cx="849881" cy="103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1B08F7-EE77-485C-BEE2-53F112396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93" y="2976305"/>
            <a:ext cx="683813" cy="9962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F76E915-0E43-4041-A698-54766067CA88}"/>
              </a:ext>
            </a:extLst>
          </p:cNvPr>
          <p:cNvCxnSpPr>
            <a:cxnSpLocks/>
          </p:cNvCxnSpPr>
          <p:nvPr/>
        </p:nvCxnSpPr>
        <p:spPr>
          <a:xfrm>
            <a:off x="799106" y="3474405"/>
            <a:ext cx="19702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456A7CA-4410-49BA-8576-5707C1EEFDFD}"/>
              </a:ext>
            </a:extLst>
          </p:cNvPr>
          <p:cNvSpPr txBox="1"/>
          <p:nvPr/>
        </p:nvSpPr>
        <p:spPr>
          <a:xfrm>
            <a:off x="836553" y="3584956"/>
            <a:ext cx="1794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1. Clicks on malicious Link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06ECC0-DACD-4FBB-94DF-C15EDAF49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237" y="2839136"/>
            <a:ext cx="2742238" cy="2266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3A5E53-06E4-4A0A-976E-2CF121E5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920" y="1417638"/>
            <a:ext cx="1455544" cy="10255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3D340CC-2EA9-446B-A256-2F5039FDC3AF}"/>
              </a:ext>
            </a:extLst>
          </p:cNvPr>
          <p:cNvCxnSpPr>
            <a:cxnSpLocks/>
          </p:cNvCxnSpPr>
          <p:nvPr/>
        </p:nvCxnSpPr>
        <p:spPr>
          <a:xfrm flipH="1">
            <a:off x="3656654" y="1930388"/>
            <a:ext cx="1392084" cy="11097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CE28FC-D431-4833-9C39-D476B6CB9956}"/>
              </a:ext>
            </a:extLst>
          </p:cNvPr>
          <p:cNvSpPr txBox="1"/>
          <p:nvPr/>
        </p:nvSpPr>
        <p:spPr>
          <a:xfrm rot="19195458">
            <a:off x="3443112" y="2218963"/>
            <a:ext cx="1349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 Loads JavaScript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39DBC8-3CF3-44A0-9520-8AE8742977DC}"/>
              </a:ext>
            </a:extLst>
          </p:cNvPr>
          <p:cNvCxnSpPr>
            <a:cxnSpLocks/>
          </p:cNvCxnSpPr>
          <p:nvPr/>
        </p:nvCxnSpPr>
        <p:spPr>
          <a:xfrm>
            <a:off x="3763741" y="3216497"/>
            <a:ext cx="30747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4DD795-398B-45C2-B9C5-A31B7AD7B228}"/>
              </a:ext>
            </a:extLst>
          </p:cNvPr>
          <p:cNvSpPr txBox="1"/>
          <p:nvPr/>
        </p:nvSpPr>
        <p:spPr>
          <a:xfrm>
            <a:off x="3852916" y="2929953"/>
            <a:ext cx="2896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3. Posts Attacker’s Username and Password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303495-F023-4A41-AA8C-54C125A6F60E}"/>
              </a:ext>
            </a:extLst>
          </p:cNvPr>
          <p:cNvCxnSpPr>
            <a:cxnSpLocks/>
          </p:cNvCxnSpPr>
          <p:nvPr/>
        </p:nvCxnSpPr>
        <p:spPr>
          <a:xfrm flipH="1">
            <a:off x="3763742" y="3474405"/>
            <a:ext cx="30747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9BD878B-D1D5-4FC1-A67D-D6BB219EFE2D}"/>
              </a:ext>
            </a:extLst>
          </p:cNvPr>
          <p:cNvSpPr txBox="1"/>
          <p:nvPr/>
        </p:nvSpPr>
        <p:spPr>
          <a:xfrm>
            <a:off x="4194965" y="3488093"/>
            <a:ext cx="2212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4. Sets Attacker’s Session Cookie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65C2F6-F223-4954-A0FF-FD825C8846DA}"/>
              </a:ext>
            </a:extLst>
          </p:cNvPr>
          <p:cNvSpPr/>
          <p:nvPr/>
        </p:nvSpPr>
        <p:spPr>
          <a:xfrm>
            <a:off x="225678" y="5005811"/>
            <a:ext cx="86926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Reference: A. Barth, C. Jackson and J. C. Mitchell, "Robust defenses for cross-site request forgery," in Proceedings of the 15th ACM conference on Computer and communications security , 2008</a:t>
            </a:r>
          </a:p>
        </p:txBody>
      </p:sp>
    </p:spTree>
    <p:extLst>
      <p:ext uri="{BB962C8B-B14F-4D97-AF65-F5344CB8AC3E}">
        <p14:creationId xmlns:p14="http://schemas.microsoft.com/office/powerpoint/2010/main" val="2904338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4097-0F61-45D8-847D-DC3A4914E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Identities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5F979-F516-420B-9C14-42A9167E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622" y="554182"/>
            <a:ext cx="1554092" cy="5343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AF041-D459-42CB-B851-8EC1F6BE1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14" y="505619"/>
            <a:ext cx="1539404" cy="5440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E031A-65CA-41AC-9940-ED74E8D3E493}"/>
              </a:ext>
            </a:extLst>
          </p:cNvPr>
          <p:cNvSpPr txBox="1"/>
          <p:nvPr/>
        </p:nvSpPr>
        <p:spPr>
          <a:xfrm>
            <a:off x="1047055" y="1316830"/>
            <a:ext cx="2095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Work Identities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FD1D4-8F59-466A-8504-5B43896C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95" y="1861688"/>
            <a:ext cx="2036362" cy="1018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B1C2C9-E84A-416C-9030-A21DEB2AD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844" y="4369776"/>
            <a:ext cx="2027417" cy="591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7D24D-52C5-40D7-BE4F-11D468C6E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747" y="3843475"/>
            <a:ext cx="1706616" cy="477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1C43E5-432A-42B3-BC7A-8E833709F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1168" y="1982424"/>
            <a:ext cx="1376035" cy="408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4BB1F1-13C1-410F-923F-5CE9C8D44AA3}"/>
              </a:ext>
            </a:extLst>
          </p:cNvPr>
          <p:cNvSpPr txBox="1"/>
          <p:nvPr/>
        </p:nvSpPr>
        <p:spPr>
          <a:xfrm>
            <a:off x="6095439" y="1316830"/>
            <a:ext cx="249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Personal Identities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E7415A-DCCC-4FAF-9229-9435E7CD11FA}"/>
              </a:ext>
            </a:extLst>
          </p:cNvPr>
          <p:cNvSpPr txBox="1"/>
          <p:nvPr/>
        </p:nvSpPr>
        <p:spPr>
          <a:xfrm>
            <a:off x="1095334" y="4927370"/>
            <a:ext cx="240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many more…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5AEF5-2040-4458-ABAE-1A74524FAA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4695" y="1861688"/>
            <a:ext cx="2209800" cy="666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6785A8-C41A-46C5-8E67-7EDF745CE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88745" y="2413619"/>
            <a:ext cx="1896058" cy="727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3BAD4E-6AC6-4B2C-A7A6-9FD9559A2B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953" y="3200651"/>
            <a:ext cx="2457651" cy="5990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163F7F-2622-4A2A-AA3B-6F08C9B1ED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5629" y="3972517"/>
            <a:ext cx="1943100" cy="542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6F9E04-3429-466C-9AD5-E5CDB508C4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8070" y="4515442"/>
            <a:ext cx="1083798" cy="856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A573B6-18C7-4D4E-A234-6A21E564E306}"/>
              </a:ext>
            </a:extLst>
          </p:cNvPr>
          <p:cNvSpPr txBox="1"/>
          <p:nvPr/>
        </p:nvSpPr>
        <p:spPr>
          <a:xfrm>
            <a:off x="6278897" y="5262607"/>
            <a:ext cx="240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many more…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D32FFC-A28C-4040-8CAF-C0AAE636A70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31" y="3048132"/>
            <a:ext cx="3503237" cy="222562"/>
          </a:xfrm>
          <a:prstGeom prst="rect">
            <a:avLst/>
          </a:prstGeom>
        </p:spPr>
      </p:pic>
      <p:pic>
        <p:nvPicPr>
          <p:cNvPr id="1026" name="Picture 2" descr="https://login.salesforce.com/img/logo198.png">
            <a:extLst>
              <a:ext uri="{FF2B5EF4-FFF2-40B4-BE49-F238E27FC236}">
                <a16:creationId xmlns:a16="http://schemas.microsoft.com/office/drawing/2014/main" id="{9E46724B-0C4E-465F-A90D-1C130F01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22" y="3489816"/>
            <a:ext cx="1383285" cy="86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280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AA71-A4A4-49B7-A0FA-1AE1B60B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A62145-55A8-48A2-82BD-63449ACC8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07" y="1273574"/>
            <a:ext cx="13442772" cy="81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4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4BB3B-E4DD-465A-81FE-30887917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CSRF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69BA-BB22-4F0A-B0C3-AC63DE82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State Validation</a:t>
            </a:r>
          </a:p>
          <a:p>
            <a:r>
              <a:rPr lang="en-US" dirty="0"/>
              <a:t>Login CSRF in OpenID Connect</a:t>
            </a:r>
          </a:p>
        </p:txBody>
      </p:sp>
    </p:spTree>
    <p:extLst>
      <p:ext uri="{BB962C8B-B14F-4D97-AF65-F5344CB8AC3E}">
        <p14:creationId xmlns:p14="http://schemas.microsoft.com/office/powerpoint/2010/main" val="33026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E1E7-0659-4E98-9AF1-4751BF20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Code Grant Flow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ADE602-0CA2-48C3-94AC-27BF1DAAC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858" y="4365259"/>
            <a:ext cx="1631381" cy="1357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048D4-D979-4E29-8C7C-376918C7D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823" y="1959932"/>
            <a:ext cx="2100281" cy="1357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BE65F-0356-490A-943F-B6D636B3C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0876" y="3346794"/>
            <a:ext cx="849881" cy="1035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71FBDF-27CC-4E56-92C7-3FE3AFC5E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782038"/>
            <a:ext cx="683813" cy="996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BF0EF1-0443-4E18-A182-A9F19AA5E3A4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flipV="1">
            <a:off x="799107" y="3864428"/>
            <a:ext cx="1231769" cy="917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A8A2DB-0B6E-4A87-B7D1-8335935F53D7}"/>
              </a:ext>
            </a:extLst>
          </p:cNvPr>
          <p:cNvSpPr txBox="1"/>
          <p:nvPr/>
        </p:nvSpPr>
        <p:spPr>
          <a:xfrm rot="19448324">
            <a:off x="703786" y="3924193"/>
            <a:ext cx="12650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 Initiate Connect </a:t>
            </a:r>
          </a:p>
          <a:p>
            <a:r>
              <a:rPr lang="en-US" sz="1100" dirty="0"/>
              <a:t>Social Profile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3369FF-1CB1-48DA-9400-5B830431293B}"/>
              </a:ext>
            </a:extLst>
          </p:cNvPr>
          <p:cNvCxnSpPr>
            <a:cxnSpLocks/>
          </p:cNvCxnSpPr>
          <p:nvPr/>
        </p:nvCxnSpPr>
        <p:spPr>
          <a:xfrm flipV="1">
            <a:off x="2133600" y="1652748"/>
            <a:ext cx="1698171" cy="16647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06BC59F-05B1-4B9E-81CC-7D994C13C427}"/>
              </a:ext>
            </a:extLst>
          </p:cNvPr>
          <p:cNvSpPr txBox="1"/>
          <p:nvPr/>
        </p:nvSpPr>
        <p:spPr>
          <a:xfrm rot="18969111">
            <a:off x="2067453" y="2197412"/>
            <a:ext cx="13276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2. Request Connect </a:t>
            </a:r>
          </a:p>
          <a:p>
            <a:r>
              <a:rPr lang="en-US" sz="1100" dirty="0"/>
              <a:t>Social Profile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0B3697-3C32-410E-9668-3F19AD7495DC}"/>
              </a:ext>
            </a:extLst>
          </p:cNvPr>
          <p:cNvCxnSpPr>
            <a:cxnSpLocks/>
          </p:cNvCxnSpPr>
          <p:nvPr/>
        </p:nvCxnSpPr>
        <p:spPr>
          <a:xfrm flipH="1">
            <a:off x="2447492" y="1941639"/>
            <a:ext cx="1454331" cy="1419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8173160-6AA0-43A9-819D-09E7F434DA7C}"/>
              </a:ext>
            </a:extLst>
          </p:cNvPr>
          <p:cNvSpPr txBox="1"/>
          <p:nvPr/>
        </p:nvSpPr>
        <p:spPr>
          <a:xfrm rot="19016117">
            <a:off x="2210878" y="2555565"/>
            <a:ext cx="16289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3. Initiate OAuth Consent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E589D99-FC72-43D4-8BF2-253D80E8C60B}"/>
              </a:ext>
            </a:extLst>
          </p:cNvPr>
          <p:cNvCxnSpPr>
            <a:cxnSpLocks/>
          </p:cNvCxnSpPr>
          <p:nvPr/>
        </p:nvCxnSpPr>
        <p:spPr>
          <a:xfrm flipV="1">
            <a:off x="1002586" y="4005225"/>
            <a:ext cx="1188580" cy="891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21CA0ED-DD15-40D5-B641-2E839414BC80}"/>
              </a:ext>
            </a:extLst>
          </p:cNvPr>
          <p:cNvSpPr txBox="1"/>
          <p:nvPr/>
        </p:nvSpPr>
        <p:spPr>
          <a:xfrm rot="19443043">
            <a:off x="986415" y="4446625"/>
            <a:ext cx="14606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4. Provide Consent</a:t>
            </a:r>
          </a:p>
          <a:p>
            <a:r>
              <a:rPr lang="en-US" sz="1100" dirty="0"/>
              <a:t>to access social profile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18683C-9A9C-43B0-8E1A-FACA7D0BAF9A}"/>
              </a:ext>
            </a:extLst>
          </p:cNvPr>
          <p:cNvCxnSpPr>
            <a:cxnSpLocks/>
          </p:cNvCxnSpPr>
          <p:nvPr/>
        </p:nvCxnSpPr>
        <p:spPr>
          <a:xfrm>
            <a:off x="3043455" y="3917798"/>
            <a:ext cx="2034268" cy="7328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CE62876-25A8-4AEA-849D-857D5E3C56C3}"/>
              </a:ext>
            </a:extLst>
          </p:cNvPr>
          <p:cNvSpPr txBox="1"/>
          <p:nvPr/>
        </p:nvSpPr>
        <p:spPr>
          <a:xfrm rot="1181976">
            <a:off x="3499142" y="3868270"/>
            <a:ext cx="110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5. Authorization</a:t>
            </a:r>
          </a:p>
          <a:p>
            <a:r>
              <a:rPr lang="en-US" sz="1100" dirty="0"/>
              <a:t>Request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1A653E-395B-4553-9A56-4072BFB13C44}"/>
              </a:ext>
            </a:extLst>
          </p:cNvPr>
          <p:cNvCxnSpPr>
            <a:cxnSpLocks/>
          </p:cNvCxnSpPr>
          <p:nvPr/>
        </p:nvCxnSpPr>
        <p:spPr>
          <a:xfrm flipH="1" flipV="1">
            <a:off x="2889966" y="4050137"/>
            <a:ext cx="1987194" cy="7319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B81B44E-6A08-4B02-AD1C-5B43A7B3CC36}"/>
              </a:ext>
            </a:extLst>
          </p:cNvPr>
          <p:cNvSpPr txBox="1"/>
          <p:nvPr/>
        </p:nvSpPr>
        <p:spPr>
          <a:xfrm rot="1211706">
            <a:off x="3363950" y="4420876"/>
            <a:ext cx="893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6. </a:t>
            </a:r>
            <a:r>
              <a:rPr lang="en-US" sz="1100" dirty="0" err="1"/>
              <a:t>AuthCode</a:t>
            </a:r>
            <a:endParaRPr lang="en-US" sz="11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D5B22-17DC-44B5-941C-3BCE74AF198E}"/>
              </a:ext>
            </a:extLst>
          </p:cNvPr>
          <p:cNvCxnSpPr>
            <a:cxnSpLocks/>
          </p:cNvCxnSpPr>
          <p:nvPr/>
        </p:nvCxnSpPr>
        <p:spPr>
          <a:xfrm flipV="1">
            <a:off x="2893897" y="2234547"/>
            <a:ext cx="1145271" cy="1089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7E58F37-A161-45E9-93DC-B0D1E9C23AC7}"/>
              </a:ext>
            </a:extLst>
          </p:cNvPr>
          <p:cNvSpPr txBox="1"/>
          <p:nvPr/>
        </p:nvSpPr>
        <p:spPr>
          <a:xfrm rot="19033067">
            <a:off x="2891103" y="2860729"/>
            <a:ext cx="13692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7. 302 Redirect with </a:t>
            </a:r>
          </a:p>
          <a:p>
            <a:r>
              <a:rPr lang="en-US" sz="1100" dirty="0" err="1"/>
              <a:t>AuthCode</a:t>
            </a:r>
            <a:endParaRPr lang="en-US" sz="11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9AC7AD-8009-4815-B9ED-A2C27FA6C28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093633" y="2420935"/>
            <a:ext cx="761916" cy="1944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7D79796-53E0-40CE-8228-0B9CF71CC98B}"/>
              </a:ext>
            </a:extLst>
          </p:cNvPr>
          <p:cNvSpPr txBox="1"/>
          <p:nvPr/>
        </p:nvSpPr>
        <p:spPr>
          <a:xfrm rot="4135379">
            <a:off x="4510360" y="3262292"/>
            <a:ext cx="22028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8. </a:t>
            </a:r>
            <a:r>
              <a:rPr lang="en-US" sz="1100" dirty="0" err="1"/>
              <a:t>AuthCode</a:t>
            </a:r>
            <a:r>
              <a:rPr lang="en-US" sz="1100" dirty="0"/>
              <a:t>, </a:t>
            </a:r>
            <a:r>
              <a:rPr lang="en-US" sz="1100" dirty="0" err="1"/>
              <a:t>ClientID</a:t>
            </a:r>
            <a:r>
              <a:rPr lang="en-US" sz="1100" dirty="0"/>
              <a:t>, Client Secret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6F2A420-996F-4F3C-890D-954C4B1E3E3E}"/>
              </a:ext>
            </a:extLst>
          </p:cNvPr>
          <p:cNvCxnSpPr>
            <a:cxnSpLocks/>
          </p:cNvCxnSpPr>
          <p:nvPr/>
        </p:nvCxnSpPr>
        <p:spPr>
          <a:xfrm flipH="1" flipV="1">
            <a:off x="5127899" y="1815336"/>
            <a:ext cx="1062602" cy="2600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B094777-0976-4AC0-9ACB-B8DC25E19818}"/>
              </a:ext>
            </a:extLst>
          </p:cNvPr>
          <p:cNvSpPr txBox="1"/>
          <p:nvPr/>
        </p:nvSpPr>
        <p:spPr>
          <a:xfrm rot="4079944">
            <a:off x="4580637" y="2843077"/>
            <a:ext cx="24994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9. Access/Refresh Tokens-</a:t>
            </a:r>
          </a:p>
          <a:p>
            <a:r>
              <a:rPr lang="en-US" sz="1100" dirty="0"/>
              <a:t>Links Current Session With these tokens 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DC6D1E-FB03-4E45-A513-17C8F3D53CA3}"/>
              </a:ext>
            </a:extLst>
          </p:cNvPr>
          <p:cNvCxnSpPr>
            <a:cxnSpLocks/>
          </p:cNvCxnSpPr>
          <p:nvPr/>
        </p:nvCxnSpPr>
        <p:spPr>
          <a:xfrm>
            <a:off x="5077723" y="1652748"/>
            <a:ext cx="1997956" cy="4881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54F721A-07F4-4D35-81D7-46DBD801E8D3}"/>
              </a:ext>
            </a:extLst>
          </p:cNvPr>
          <p:cNvSpPr txBox="1"/>
          <p:nvPr/>
        </p:nvSpPr>
        <p:spPr>
          <a:xfrm rot="803124">
            <a:off x="4947815" y="1627568"/>
            <a:ext cx="23519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10. Make Requests with Access Token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2CEC0CE-6EA5-4513-A68C-39DE3A426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0355" y="1408190"/>
            <a:ext cx="2334736" cy="19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5" grpId="0"/>
      <p:bldP spid="27" grpId="0"/>
      <p:bldP spid="30" grpId="0"/>
      <p:bldP spid="37" grpId="0"/>
      <p:bldP spid="42" grpId="0"/>
      <p:bldP spid="45" grpId="0"/>
      <p:bldP spid="55" grpId="0"/>
      <p:bldP spid="5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6319</TotalTime>
  <Words>1286</Words>
  <Application>Microsoft Office PowerPoint</Application>
  <PresentationFormat>On-screen Show (4:3)</PresentationFormat>
  <Paragraphs>211</Paragraphs>
  <Slides>30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Federated Login CSRF</vt:lpstr>
      <vt:lpstr>Bio</vt:lpstr>
      <vt:lpstr>Agenda</vt:lpstr>
      <vt:lpstr>Quick Recap – Federated Login</vt:lpstr>
      <vt:lpstr>Quick Recap – Login CSRF</vt:lpstr>
      <vt:lpstr>Different Identities</vt:lpstr>
      <vt:lpstr>Scenario</vt:lpstr>
      <vt:lpstr>Additional CSRF Scenarios</vt:lpstr>
      <vt:lpstr>OAuth Code Grant Flow </vt:lpstr>
      <vt:lpstr>Known CSRF Risk in OAuth</vt:lpstr>
      <vt:lpstr>Known CSRF Risk in OAuth </vt:lpstr>
      <vt:lpstr>Recommended State parameter  </vt:lpstr>
      <vt:lpstr>OpenID connect login flow</vt:lpstr>
      <vt:lpstr>Known CSRF Risk in OpenID Connect</vt:lpstr>
      <vt:lpstr>Known CSRF Risk in OpenID Connect</vt:lpstr>
      <vt:lpstr>Risk in the current scenario</vt:lpstr>
      <vt:lpstr>Recommended Parameter from OpenID Connect Spec</vt:lpstr>
      <vt:lpstr>Federated Login CSRF (Pre-Conditions)</vt:lpstr>
      <vt:lpstr>Attacker configuration</vt:lpstr>
      <vt:lpstr>Attack data flow sequence</vt:lpstr>
      <vt:lpstr>Risks</vt:lpstr>
      <vt:lpstr>Demo</vt:lpstr>
      <vt:lpstr>Sample script for auto-logon</vt:lpstr>
      <vt:lpstr>ADFS can be federated with…</vt:lpstr>
      <vt:lpstr>Mitigation 1: Show a 2nd Consent dialog before linking identities</vt:lpstr>
      <vt:lpstr>Mitigation 2: Use separate ClientIDs per tenant</vt:lpstr>
      <vt:lpstr>Mitigation 3: “Always prompt” for OAuth consent</vt:lpstr>
      <vt:lpstr>Conclusions</vt:lpstr>
      <vt:lpstr>Questions?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Calder</dc:creator>
  <cp:lastModifiedBy>Murali Vadakke Puthanveetil</cp:lastModifiedBy>
  <cp:revision>19</cp:revision>
  <dcterms:created xsi:type="dcterms:W3CDTF">2013-10-03T18:23:08Z</dcterms:created>
  <dcterms:modified xsi:type="dcterms:W3CDTF">2017-09-21T01:23:51Z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muralivp@microsoft.com</vt:lpwstr>
  </property>
  <property fmtid="{D5CDD505-2E9C-101B-9397-08002B2CF9AE}" pid="6" name="MSIP_Label_f42aa342-8706-4288-bd11-ebb85995028c_SetDate">
    <vt:lpwstr>2017-09-11T16:00:46.8416943-07:00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